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notesMasterIdLst>
    <p:notesMasterId r:id="rId53"/>
  </p:notesMasterIdLst>
  <p:sldIdLst>
    <p:sldId id="256" r:id="rId5"/>
    <p:sldId id="952" r:id="rId6"/>
    <p:sldId id="903" r:id="rId7"/>
    <p:sldId id="944" r:id="rId8"/>
    <p:sldId id="905" r:id="rId9"/>
    <p:sldId id="870" r:id="rId10"/>
    <p:sldId id="908" r:id="rId11"/>
    <p:sldId id="910" r:id="rId12"/>
    <p:sldId id="879" r:id="rId13"/>
    <p:sldId id="884" r:id="rId14"/>
    <p:sldId id="907" r:id="rId15"/>
    <p:sldId id="873" r:id="rId16"/>
    <p:sldId id="938" r:id="rId17"/>
    <p:sldId id="934" r:id="rId18"/>
    <p:sldId id="923" r:id="rId19"/>
    <p:sldId id="946" r:id="rId20"/>
    <p:sldId id="876" r:id="rId21"/>
    <p:sldId id="943" r:id="rId22"/>
    <p:sldId id="927" r:id="rId23"/>
    <p:sldId id="922" r:id="rId24"/>
    <p:sldId id="937" r:id="rId25"/>
    <p:sldId id="933" r:id="rId26"/>
    <p:sldId id="924" r:id="rId27"/>
    <p:sldId id="948" r:id="rId28"/>
    <p:sldId id="942" r:id="rId29"/>
    <p:sldId id="947" r:id="rId30"/>
    <p:sldId id="928" r:id="rId31"/>
    <p:sldId id="926" r:id="rId32"/>
    <p:sldId id="935" r:id="rId33"/>
    <p:sldId id="866" r:id="rId34"/>
    <p:sldId id="932" r:id="rId35"/>
    <p:sldId id="939" r:id="rId36"/>
    <p:sldId id="930" r:id="rId37"/>
    <p:sldId id="893" r:id="rId38"/>
    <p:sldId id="936" r:id="rId39"/>
    <p:sldId id="921" r:id="rId40"/>
    <p:sldId id="931" r:id="rId41"/>
    <p:sldId id="941" r:id="rId42"/>
    <p:sldId id="950" r:id="rId43"/>
    <p:sldId id="940" r:id="rId44"/>
    <p:sldId id="929" r:id="rId45"/>
    <p:sldId id="925" r:id="rId46"/>
    <p:sldId id="883" r:id="rId47"/>
    <p:sldId id="913" r:id="rId48"/>
    <p:sldId id="814" r:id="rId49"/>
    <p:sldId id="953" r:id="rId50"/>
    <p:sldId id="949" r:id="rId51"/>
    <p:sldId id="95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0" clrIdx="0"/>
  <p:cmAuthor id="2" name="Richardson, Lauren (x2272)" initials="RL(" lastIdx="3" clrIdx="1">
    <p:extLst>
      <p:ext uri="{19B8F6BF-5375-455C-9EA6-DF929625EA0E}">
        <p15:presenceInfo xmlns:p15="http://schemas.microsoft.com/office/powerpoint/2012/main" userId="Richardson, Lauren (x227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2EB90-D6A7-4331-8E5D-C38C01E3F57D}" v="2" dt="2021-04-28T21:52:4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EF70-D143-4A70-878C-E8235F011134}"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CB2D0-541C-4F8C-9F21-7CCF41D11FBC}" type="slidenum">
              <a:rPr lang="en-US" smtClean="0"/>
              <a:t>‹#›</a:t>
            </a:fld>
            <a:endParaRPr lang="en-US"/>
          </a:p>
        </p:txBody>
      </p:sp>
    </p:spTree>
    <p:extLst>
      <p:ext uri="{BB962C8B-B14F-4D97-AF65-F5344CB8AC3E}">
        <p14:creationId xmlns:p14="http://schemas.microsoft.com/office/powerpoint/2010/main" val="165603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35CB2D0-541C-4F8C-9F21-7CCF41D11FBC}" type="slidenum">
              <a:rPr lang="en-US" smtClean="0"/>
              <a:t>1</a:t>
            </a:fld>
            <a:endParaRPr lang="en-US"/>
          </a:p>
        </p:txBody>
      </p:sp>
    </p:spTree>
    <p:extLst>
      <p:ext uri="{BB962C8B-B14F-4D97-AF65-F5344CB8AC3E}">
        <p14:creationId xmlns:p14="http://schemas.microsoft.com/office/powerpoint/2010/main" val="3661830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here we have a map of the world—and what the colors show are rule of law “scores.” If you look at the scale on the top right of the slide, you will see that countries that have higher adherence to the rule of law are the green shades, those in the middle are orange and yellow, and low adherence to the rule of law is reflected with pink and red colors. </a:t>
            </a:r>
          </a:p>
          <a:p>
            <a:endParaRPr lang="en-US"/>
          </a:p>
          <a:p>
            <a:r>
              <a:rPr lang="en-US"/>
              <a:t>You can see the United States is shaded a lighter green color—Canada and Australia as well as parts of Europe are ranked higher in their rule of law adherence according to the World Justice Project. While we will not delve into the ranking scale here today, I encourage you to conduct your own research into how the rankings are given and what implication they have. </a:t>
            </a:r>
          </a:p>
        </p:txBody>
      </p:sp>
      <p:sp>
        <p:nvSpPr>
          <p:cNvPr id="4" name="Slide Number Placeholder 3"/>
          <p:cNvSpPr>
            <a:spLocks noGrp="1"/>
          </p:cNvSpPr>
          <p:nvPr>
            <p:ph type="sldNum" sz="quarter" idx="5"/>
          </p:nvPr>
        </p:nvSpPr>
        <p:spPr/>
        <p:txBody>
          <a:bodyPr/>
          <a:lstStyle/>
          <a:p>
            <a:fld id="{455783E7-E9B3-49AF-B373-E26EC263B97B}" type="slidenum">
              <a:rPr lang="en-US" smtClean="0"/>
              <a:t>10</a:t>
            </a:fld>
            <a:endParaRPr lang="en-US"/>
          </a:p>
        </p:txBody>
      </p:sp>
    </p:spTree>
    <p:extLst>
      <p:ext uri="{BB962C8B-B14F-4D97-AF65-F5344CB8AC3E}">
        <p14:creationId xmlns:p14="http://schemas.microsoft.com/office/powerpoint/2010/main" val="374765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considered how the Rule of Law impacts our everyday lives and the global impact of the Rule of Law, let’s delve a bit deeper into four rule of law principles that will really help us to understand the importance of the Rule of Law to our society and the functioning of our government.  </a:t>
            </a:r>
          </a:p>
        </p:txBody>
      </p:sp>
      <p:sp>
        <p:nvSpPr>
          <p:cNvPr id="4" name="Slide Number Placeholder 3"/>
          <p:cNvSpPr>
            <a:spLocks noGrp="1"/>
          </p:cNvSpPr>
          <p:nvPr>
            <p:ph type="sldNum" sz="quarter" idx="5"/>
          </p:nvPr>
        </p:nvSpPr>
        <p:spPr/>
        <p:txBody>
          <a:bodyPr/>
          <a:lstStyle/>
          <a:p>
            <a:fld id="{735CB2D0-541C-4F8C-9F21-7CCF41D11FBC}" type="slidenum">
              <a:rPr lang="en-US" smtClean="0"/>
              <a:t>11</a:t>
            </a:fld>
            <a:endParaRPr lang="en-US"/>
          </a:p>
        </p:txBody>
      </p:sp>
    </p:spTree>
    <p:extLst>
      <p:ext uri="{BB962C8B-B14F-4D97-AF65-F5344CB8AC3E}">
        <p14:creationId xmlns:p14="http://schemas.microsoft.com/office/powerpoint/2010/main" val="197790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touching on four Rule of Law principles today—and I should note that our discussion today is just an overview. You could write a whole book on each of these principles--and people have. In any event, the four principles we will cover today are:</a:t>
            </a:r>
          </a:p>
          <a:p>
            <a:endParaRPr lang="en-US"/>
          </a:p>
          <a:p>
            <a:r>
              <a:rPr lang="en-US"/>
              <a:t>-an independent judiciary—judges and courts are fair and impartial.</a:t>
            </a:r>
          </a:p>
          <a:p>
            <a:r>
              <a:rPr lang="en-US"/>
              <a:t>-laws are shared openly and enforced fairly</a:t>
            </a:r>
          </a:p>
          <a:p>
            <a:r>
              <a:rPr lang="en-US"/>
              <a:t>-the same laws apply to everyone. Everyone is treated equally under the law. AND</a:t>
            </a:r>
          </a:p>
          <a:p>
            <a:r>
              <a:rPr lang="en-US"/>
              <a:t>-government power is constrained by publicly promulgated laws</a:t>
            </a:r>
          </a:p>
          <a:p>
            <a:r>
              <a:rPr lang="en-US"/>
              <a:t>For each principle, we will begin by exploring quotes from judges, legal experts, and others to gain an understanding of what the principle means. We will then briefly review a landmark case from the United States Supreme Court that addresses the principle, before considering takeaways and discussion questions.</a:t>
            </a:r>
          </a:p>
        </p:txBody>
      </p:sp>
      <p:sp>
        <p:nvSpPr>
          <p:cNvPr id="4" name="Slide Number Placeholder 3"/>
          <p:cNvSpPr>
            <a:spLocks noGrp="1"/>
          </p:cNvSpPr>
          <p:nvPr>
            <p:ph type="sldNum" sz="quarter" idx="5"/>
          </p:nvPr>
        </p:nvSpPr>
        <p:spPr/>
        <p:txBody>
          <a:bodyPr/>
          <a:lstStyle/>
          <a:p>
            <a:fld id="{455783E7-E9B3-49AF-B373-E26EC263B97B}" type="slidenum">
              <a:rPr lang="en-US" smtClean="0"/>
              <a:t>12</a:t>
            </a:fld>
            <a:endParaRPr lang="en-US"/>
          </a:p>
        </p:txBody>
      </p:sp>
    </p:spTree>
    <p:extLst>
      <p:ext uri="{BB962C8B-B14F-4D97-AF65-F5344CB8AC3E}">
        <p14:creationId xmlns:p14="http://schemas.microsoft.com/office/powerpoint/2010/main" val="146804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up: Principle One: an independent judiciary and fair and impartial judges. We are going to see what three Supreme Court Justices have said about the role of an independence judiciary to help us understand the importance of an independent judiciary to the “rule of law.”</a:t>
            </a:r>
          </a:p>
        </p:txBody>
      </p:sp>
      <p:sp>
        <p:nvSpPr>
          <p:cNvPr id="4" name="Slide Number Placeholder 3"/>
          <p:cNvSpPr>
            <a:spLocks noGrp="1"/>
          </p:cNvSpPr>
          <p:nvPr>
            <p:ph type="sldNum" sz="quarter" idx="5"/>
          </p:nvPr>
        </p:nvSpPr>
        <p:spPr/>
        <p:txBody>
          <a:bodyPr/>
          <a:lstStyle/>
          <a:p>
            <a:fld id="{735CB2D0-541C-4F8C-9F21-7CCF41D11FBC}" type="slidenum">
              <a:rPr lang="en-US" smtClean="0"/>
              <a:t>13</a:t>
            </a:fld>
            <a:endParaRPr lang="en-US"/>
          </a:p>
        </p:txBody>
      </p:sp>
    </p:spTree>
    <p:extLst>
      <p:ext uri="{BB962C8B-B14F-4D97-AF65-F5344CB8AC3E}">
        <p14:creationId xmlns:p14="http://schemas.microsoft.com/office/powerpoint/2010/main" val="164839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Justice Felix Frankfurter, an Associate Justice of the Supreme Court from 1939 to 1962, wrote that “There can be no free society without law administered through an independent judiciary. If one man can be allowed to determine for himself what is law, every man can. That means first chaos, than tyranny. Legal process is an essential part of the democratic process.” </a:t>
            </a:r>
          </a:p>
        </p:txBody>
      </p:sp>
      <p:sp>
        <p:nvSpPr>
          <p:cNvPr id="4" name="Slide Number Placeholder 3"/>
          <p:cNvSpPr>
            <a:spLocks noGrp="1"/>
          </p:cNvSpPr>
          <p:nvPr>
            <p:ph type="sldNum" sz="quarter" idx="5"/>
          </p:nvPr>
        </p:nvSpPr>
        <p:spPr/>
        <p:txBody>
          <a:bodyPr/>
          <a:lstStyle/>
          <a:p>
            <a:fld id="{735CB2D0-541C-4F8C-9F21-7CCF41D11FBC}" type="slidenum">
              <a:rPr lang="en-US" smtClean="0"/>
              <a:t>14</a:t>
            </a:fld>
            <a:endParaRPr lang="en-US"/>
          </a:p>
        </p:txBody>
      </p:sp>
    </p:spTree>
    <p:extLst>
      <p:ext uri="{BB962C8B-B14F-4D97-AF65-F5344CB8AC3E}">
        <p14:creationId xmlns:p14="http://schemas.microsoft.com/office/powerpoint/2010/main" val="240313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 interview with NPR in 2010, Justice Sandra Day O’Connor, Associate Justice from 1981 to 2006 stated “The founders realized there has to be some place where being right is more important than being popular or powerful and where fairness trumps strength. And, in our country, that place is supposed to be the courtroom.” </a:t>
            </a:r>
          </a:p>
        </p:txBody>
      </p:sp>
      <p:sp>
        <p:nvSpPr>
          <p:cNvPr id="4" name="Slide Number Placeholder 3"/>
          <p:cNvSpPr>
            <a:spLocks noGrp="1"/>
          </p:cNvSpPr>
          <p:nvPr>
            <p:ph type="sldNum" sz="quarter" idx="5"/>
          </p:nvPr>
        </p:nvSpPr>
        <p:spPr/>
        <p:txBody>
          <a:bodyPr/>
          <a:lstStyle/>
          <a:p>
            <a:fld id="{455783E7-E9B3-49AF-B373-E26EC263B97B}" type="slidenum">
              <a:rPr lang="en-US" smtClean="0"/>
              <a:t>15</a:t>
            </a:fld>
            <a:endParaRPr lang="en-US"/>
          </a:p>
        </p:txBody>
      </p:sp>
    </p:spTree>
    <p:extLst>
      <p:ext uri="{BB962C8B-B14F-4D97-AF65-F5344CB8AC3E}">
        <p14:creationId xmlns:p14="http://schemas.microsoft.com/office/powerpoint/2010/main" val="36204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Justice Brett Kavanaugh, current Associate Justice recently stated “… a judge must be independent, not swayed by public pressure. Our independent judiciary is the crown jewel of our constitutional republic. The Supreme Court is the last line of defense for the separation of powers, and for the rights and liberties guaranteed by the Constitution.”</a:t>
            </a:r>
          </a:p>
        </p:txBody>
      </p:sp>
      <p:sp>
        <p:nvSpPr>
          <p:cNvPr id="4" name="Slide Number Placeholder 3"/>
          <p:cNvSpPr>
            <a:spLocks noGrp="1"/>
          </p:cNvSpPr>
          <p:nvPr>
            <p:ph type="sldNum" sz="quarter" idx="5"/>
          </p:nvPr>
        </p:nvSpPr>
        <p:spPr/>
        <p:txBody>
          <a:bodyPr/>
          <a:lstStyle/>
          <a:p>
            <a:fld id="{735CB2D0-541C-4F8C-9F21-7CCF41D11FBC}" type="slidenum">
              <a:rPr lang="en-US" smtClean="0"/>
              <a:t>16</a:t>
            </a:fld>
            <a:endParaRPr lang="en-US"/>
          </a:p>
        </p:txBody>
      </p:sp>
    </p:spTree>
    <p:extLst>
      <p:ext uri="{BB962C8B-B14F-4D97-AF65-F5344CB8AC3E}">
        <p14:creationId xmlns:p14="http://schemas.microsoft.com/office/powerpoint/2010/main" val="148860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Marbury v. Madison</a:t>
            </a:r>
            <a:r>
              <a:rPr lang="en-US" i="0"/>
              <a:t> is perhaps one of the most famous cases in all of United States legal history. It is one of the first cases that first year law students study—ask any lawyer, and they will likely remember discussing this case in law school. </a:t>
            </a:r>
          </a:p>
          <a:p>
            <a:endParaRPr lang="en-US" i="0"/>
          </a:p>
          <a:p>
            <a:r>
              <a:rPr lang="en-US" i="0"/>
              <a:t>The reason that this case is so famous and is a pillar of legal education is that it clearly and unequivocally highlights the first rule of law principle—an independent and impartial judiciary that can decide whether a law is constitutional or not. </a:t>
            </a:r>
            <a:r>
              <a:rPr lang="en-US" i="1"/>
              <a:t>Marbury v. Madison </a:t>
            </a:r>
            <a:r>
              <a:rPr lang="en-US" i="0"/>
              <a:t>articulates what the Constitution does not – that the independent judiciary can strike down a law passed by Congress and signed by the President—what is commonly called “judicial review.”</a:t>
            </a:r>
            <a:endParaRPr lang="en-US" i="1"/>
          </a:p>
        </p:txBody>
      </p:sp>
      <p:sp>
        <p:nvSpPr>
          <p:cNvPr id="4" name="Slide Number Placeholder 3"/>
          <p:cNvSpPr>
            <a:spLocks noGrp="1"/>
          </p:cNvSpPr>
          <p:nvPr>
            <p:ph type="sldNum" sz="quarter" idx="5"/>
          </p:nvPr>
        </p:nvSpPr>
        <p:spPr/>
        <p:txBody>
          <a:bodyPr/>
          <a:lstStyle/>
          <a:p>
            <a:fld id="{455783E7-E9B3-49AF-B373-E26EC263B97B}" type="slidenum">
              <a:rPr lang="en-US" smtClean="0"/>
              <a:t>17</a:t>
            </a:fld>
            <a:endParaRPr lang="en-US"/>
          </a:p>
        </p:txBody>
      </p:sp>
    </p:spTree>
    <p:extLst>
      <p:ext uri="{BB962C8B-B14F-4D97-AF65-F5344CB8AC3E}">
        <p14:creationId xmlns:p14="http://schemas.microsoft.com/office/powerpoint/2010/main" val="35130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here we have our key takeaways about our first Rule of Law principle: an independent judiciary and fair and impartial judges:</a:t>
            </a:r>
          </a:p>
          <a:p>
            <a:endParaRPr lang="en-US"/>
          </a:p>
          <a:p>
            <a:pPr marL="171450" indent="-171450">
              <a:buFont typeface="Arial" panose="020B0604020202020204" pitchFamily="34" charset="0"/>
              <a:buChar char="•"/>
            </a:pPr>
            <a:r>
              <a:rPr lang="en-US"/>
              <a:t>In an independent judiciary, a judge is free to weigh facts and the law to make decisions on cases without outside pressure</a:t>
            </a:r>
          </a:p>
          <a:p>
            <a:pPr marL="171450" indent="-171450">
              <a:buFont typeface="Arial" panose="020B0604020202020204" pitchFamily="34" charset="0"/>
              <a:buChar char="•"/>
            </a:pPr>
            <a:r>
              <a:rPr lang="en-US"/>
              <a:t>Judges make decisions independent of politics or personal views</a:t>
            </a:r>
          </a:p>
          <a:p>
            <a:pPr marL="171450" indent="-171450">
              <a:buFont typeface="Arial" panose="020B0604020202020204" pitchFamily="34" charset="0"/>
              <a:buChar char="•"/>
            </a:pPr>
            <a:r>
              <a:rPr lang="en-US"/>
              <a:t>Because judges do not face political pressures, it is easier for them to make unpopular decisions when the law requires it </a:t>
            </a:r>
          </a:p>
          <a:p>
            <a:pPr marL="171450" indent="-171450">
              <a:buFont typeface="Arial" panose="020B0604020202020204" pitchFamily="34" charset="0"/>
              <a:buChar char="•"/>
            </a:pPr>
            <a:r>
              <a:rPr lang="en-US"/>
              <a:t>In the courtroom, the merits of one’s position are determinative </a:t>
            </a:r>
            <a:r>
              <a:rPr lang="en-US">
                <a:sym typeface="Wingdings" panose="05000000000000000000" pitchFamily="2" charset="2"/>
              </a:rPr>
              <a:t> not the status of the litigant or the popularity of his or her position. </a:t>
            </a:r>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18</a:t>
            </a:fld>
            <a:endParaRPr lang="en-US"/>
          </a:p>
        </p:txBody>
      </p:sp>
    </p:spTree>
    <p:extLst>
      <p:ext uri="{BB962C8B-B14F-4D97-AF65-F5344CB8AC3E}">
        <p14:creationId xmlns:p14="http://schemas.microsoft.com/office/powerpoint/2010/main" val="48710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a:t>
            </a:r>
          </a:p>
          <a:p>
            <a:endParaRPr lang="en-US"/>
          </a:p>
          <a:p>
            <a:pPr marL="171450" indent="-171450">
              <a:buFont typeface="Arial" panose="020B0604020202020204" pitchFamily="34" charset="0"/>
              <a:buChar char="•"/>
            </a:pPr>
            <a:r>
              <a:rPr lang="en-US"/>
              <a:t>The public has a right to access court proceedings and know how cases are decided—our justice system is carried out transparently, adding a layer of public accountability to the process</a:t>
            </a:r>
          </a:p>
          <a:p>
            <a:pPr marL="171450" indent="-171450">
              <a:buFont typeface="Arial" panose="020B0604020202020204" pitchFamily="34" charset="0"/>
              <a:buChar char="•"/>
            </a:pPr>
            <a:r>
              <a:rPr lang="en-US"/>
              <a:t>People can attend trials and hearings and request copies of court records and documents</a:t>
            </a:r>
          </a:p>
          <a:p>
            <a:pPr marL="171450" indent="-171450">
              <a:buFont typeface="Arial" panose="020B0604020202020204" pitchFamily="34" charset="0"/>
              <a:buChar char="•"/>
            </a:pPr>
            <a:r>
              <a:rPr lang="en-US"/>
              <a:t>Judicial opinions are published, so people can understand how a decision was made</a:t>
            </a:r>
          </a:p>
          <a:p>
            <a:pPr marL="171450" indent="-171450">
              <a:buFont typeface="Arial" panose="020B0604020202020204" pitchFamily="34" charset="0"/>
              <a:buChar char="•"/>
            </a:pPr>
            <a:r>
              <a:rPr lang="en-US"/>
              <a:t>There are established, transparent processes for selecting judges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Each of these takeaways highlights an aspect of our independent judiciary, comprised of fair and impartial judges, that are essential to our legal system and the Rule of Law in the United States. Consider these takeaways as you think about the discussion questions on the next slide:</a:t>
            </a:r>
          </a:p>
        </p:txBody>
      </p:sp>
      <p:sp>
        <p:nvSpPr>
          <p:cNvPr id="4" name="Slide Number Placeholder 3"/>
          <p:cNvSpPr>
            <a:spLocks noGrp="1"/>
          </p:cNvSpPr>
          <p:nvPr>
            <p:ph type="sldNum" sz="quarter" idx="5"/>
          </p:nvPr>
        </p:nvSpPr>
        <p:spPr/>
        <p:txBody>
          <a:bodyPr/>
          <a:lstStyle/>
          <a:p>
            <a:fld id="{735CB2D0-541C-4F8C-9F21-7CCF41D11FBC}" type="slidenum">
              <a:rPr lang="en-US" smtClean="0"/>
              <a:t>19</a:t>
            </a:fld>
            <a:endParaRPr lang="en-US"/>
          </a:p>
        </p:txBody>
      </p:sp>
    </p:spTree>
    <p:extLst>
      <p:ext uri="{BB962C8B-B14F-4D97-AF65-F5344CB8AC3E}">
        <p14:creationId xmlns:p14="http://schemas.microsoft.com/office/powerpoint/2010/main" val="68978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35CB2D0-541C-4F8C-9F21-7CCF41D11FBC}" type="slidenum">
              <a:rPr lang="en-US" smtClean="0"/>
              <a:t>2</a:t>
            </a:fld>
            <a:endParaRPr lang="en-US"/>
          </a:p>
        </p:txBody>
      </p:sp>
    </p:spTree>
    <p:extLst>
      <p:ext uri="{BB962C8B-B14F-4D97-AF65-F5344CB8AC3E}">
        <p14:creationId xmlns:p14="http://schemas.microsoft.com/office/powerpoint/2010/main" val="302213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LEAVE SLIDE UP for 30 seconds? (No need to read the questions)</a:t>
            </a:r>
          </a:p>
        </p:txBody>
      </p:sp>
      <p:sp>
        <p:nvSpPr>
          <p:cNvPr id="4" name="Slide Number Placeholder 3"/>
          <p:cNvSpPr>
            <a:spLocks noGrp="1"/>
          </p:cNvSpPr>
          <p:nvPr>
            <p:ph type="sldNum" sz="quarter" idx="5"/>
          </p:nvPr>
        </p:nvSpPr>
        <p:spPr/>
        <p:txBody>
          <a:bodyPr/>
          <a:lstStyle/>
          <a:p>
            <a:fld id="{735CB2D0-541C-4F8C-9F21-7CCF41D11FBC}" type="slidenum">
              <a:rPr lang="en-US" smtClean="0"/>
              <a:t>20</a:t>
            </a:fld>
            <a:endParaRPr lang="en-US"/>
          </a:p>
        </p:txBody>
      </p:sp>
    </p:spTree>
    <p:extLst>
      <p:ext uri="{BB962C8B-B14F-4D97-AF65-F5344CB8AC3E}">
        <p14:creationId xmlns:p14="http://schemas.microsoft.com/office/powerpoint/2010/main" val="255304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move on to the second Rule of Law Principle: “Openly Shared and Fairly Enforced Laws.” </a:t>
            </a:r>
          </a:p>
          <a:p>
            <a:endParaRPr lang="en-US"/>
          </a:p>
          <a:p>
            <a:r>
              <a:rPr lang="en-US"/>
              <a:t>This principle highlights another fundamental pillar of our society: the laws we are expected to follow are clear and publicly promulgated and are fairly enforced—the law is applied equally to all. </a:t>
            </a:r>
          </a:p>
        </p:txBody>
      </p:sp>
      <p:sp>
        <p:nvSpPr>
          <p:cNvPr id="4" name="Slide Number Placeholder 3"/>
          <p:cNvSpPr>
            <a:spLocks noGrp="1"/>
          </p:cNvSpPr>
          <p:nvPr>
            <p:ph type="sldNum" sz="quarter" idx="5"/>
          </p:nvPr>
        </p:nvSpPr>
        <p:spPr/>
        <p:txBody>
          <a:bodyPr/>
          <a:lstStyle/>
          <a:p>
            <a:fld id="{735CB2D0-541C-4F8C-9F21-7CCF41D11FBC}" type="slidenum">
              <a:rPr lang="en-US" smtClean="0"/>
              <a:t>21</a:t>
            </a:fld>
            <a:endParaRPr lang="en-US"/>
          </a:p>
        </p:txBody>
      </p:sp>
    </p:spTree>
    <p:extLst>
      <p:ext uri="{BB962C8B-B14F-4D97-AF65-F5344CB8AC3E}">
        <p14:creationId xmlns:p14="http://schemas.microsoft.com/office/powerpoint/2010/main" val="239205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Jeremy Waldron, Professor of Law and Philosophy at New York University, writes the following about this principle: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“Law should be a body of norms promulgated as public knowledge so that people can study it, internalize it, figure out what it requires of them, and use it as a framework for their plans and expectations and for settling their disputes with others.”</a:t>
            </a:r>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22</a:t>
            </a:fld>
            <a:endParaRPr lang="en-US"/>
          </a:p>
        </p:txBody>
      </p:sp>
    </p:spTree>
    <p:extLst>
      <p:ext uri="{BB962C8B-B14F-4D97-AF65-F5344CB8AC3E}">
        <p14:creationId xmlns:p14="http://schemas.microsoft.com/office/powerpoint/2010/main" val="417081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Martin Luther King, Jr. highlighted another component of this Rule of Law principle, noting that while sometimes a law seems fair when you read it, laws can be applied unfairly.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He wrote in </a:t>
            </a:r>
            <a:r>
              <a:rPr lang="en-US" i="1"/>
              <a:t>Letter from a Birmingham Jail</a:t>
            </a:r>
            <a:r>
              <a:rPr lang="en-US" i="0"/>
              <a:t>, “</a:t>
            </a:r>
            <a:r>
              <a:rPr lang="en-US" sz="1200"/>
              <a:t>Sometimes a law is just on its face and unjust in its application. For instance, I have been arrested on a charge of parading without a permit. Now, there is nothing wrong in having an ordinance which requires a permit for a parade. But such an ordinance becomes unjust when it is used to maintain segregation and to deny citizens the First-Amendment privilege of peaceful assembly and protest.”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455783E7-E9B3-49AF-B373-E26EC263B97B}" type="slidenum">
              <a:rPr lang="en-US" smtClean="0"/>
              <a:t>23</a:t>
            </a:fld>
            <a:endParaRPr lang="en-US"/>
          </a:p>
        </p:txBody>
      </p:sp>
    </p:spTree>
    <p:extLst>
      <p:ext uri="{BB962C8B-B14F-4D97-AF65-F5344CB8AC3E}">
        <p14:creationId xmlns:p14="http://schemas.microsoft.com/office/powerpoint/2010/main" val="214380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case of </a:t>
            </a:r>
            <a:r>
              <a:rPr lang="en-US" i="1"/>
              <a:t>Bouie v. City of Columbia</a:t>
            </a:r>
            <a:r>
              <a:rPr lang="en-US" i="0"/>
              <a:t>, illustrates the principle that laws must be openly shared and publicly promulgated in order to be enforced.</a:t>
            </a:r>
          </a:p>
          <a:p>
            <a:endParaRPr lang="en-US" i="0"/>
          </a:p>
          <a:p>
            <a:r>
              <a:rPr lang="en-US" i="0"/>
              <a:t>In this case, Black students sat down for lunch at a segregated diner in South Carolina, and remained in the diner after the diner employees put up a “no trespassing” sign. The students were arrested under South Carolina’s criminal trespass law, which at the time of their arrest, prohibited only unauthorized entry, but not remaining on premises after receiving notice to leave. </a:t>
            </a:r>
          </a:p>
          <a:p>
            <a:endParaRPr lang="en-US" i="0"/>
          </a:p>
          <a:p>
            <a:r>
              <a:rPr lang="en-US" i="0"/>
              <a:t>The year AFTER the students’ arrest, the South Carolina Supreme Court expanded the interpretation of the criminal trespass statute to include BOTH unauthorized entry and remaining on premises after receiving notice to leave.</a:t>
            </a:r>
          </a:p>
          <a:p>
            <a:endParaRPr lang="en-US" i="0"/>
          </a:p>
          <a:p>
            <a:r>
              <a:rPr lang="en-US" i="0"/>
              <a:t>However, the United States Supreme Court struck down the students’ convictions, holding that broadening criminal liability after the conduct occurs--or seeking to punish conduct after the fact, violates due process and is not consistent with the principle that laws be publicly promulgated. In other words, at the time the students remained in the diner, there was no way they could have known that their conduct was considered against the law—that interpretation of the criminal trespass statute had not been publicly promulgated and openly shared with the public at the time of their arrest. </a:t>
            </a:r>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24</a:t>
            </a:fld>
            <a:endParaRPr lang="en-US"/>
          </a:p>
        </p:txBody>
      </p:sp>
    </p:spTree>
    <p:extLst>
      <p:ext uri="{BB962C8B-B14F-4D97-AF65-F5344CB8AC3E}">
        <p14:creationId xmlns:p14="http://schemas.microsoft.com/office/powerpoint/2010/main" val="104650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now review the takeaways from our second Rule of Law principle, beginning with the process by which laws are made:</a:t>
            </a:r>
          </a:p>
          <a:p>
            <a:endParaRPr lang="en-US"/>
          </a:p>
          <a:p>
            <a:r>
              <a:rPr lang="en-US" sz="1200"/>
              <a:t>-The federal government enacts, or promulgates, many laws that affect our lives.</a:t>
            </a:r>
          </a:p>
          <a:p>
            <a:r>
              <a:rPr lang="en-US" sz="1200"/>
              <a:t>-Congress must pass a bill through both the House and Senate.</a:t>
            </a:r>
          </a:p>
          <a:p>
            <a:r>
              <a:rPr lang="en-US" sz="1200"/>
              <a:t>-Once a bill is passed by Congress and signed by the President, it becomes a federal law.</a:t>
            </a:r>
          </a:p>
          <a:p>
            <a:endParaRPr lang="en-US"/>
          </a:p>
        </p:txBody>
      </p:sp>
      <p:sp>
        <p:nvSpPr>
          <p:cNvPr id="4" name="Slide Number Placeholder 3"/>
          <p:cNvSpPr>
            <a:spLocks noGrp="1"/>
          </p:cNvSpPr>
          <p:nvPr>
            <p:ph type="sldNum" sz="quarter" idx="5"/>
          </p:nvPr>
        </p:nvSpPr>
        <p:spPr/>
        <p:txBody>
          <a:bodyPr/>
          <a:lstStyle/>
          <a:p>
            <a:fld id="{455783E7-E9B3-49AF-B373-E26EC263B97B}" type="slidenum">
              <a:rPr lang="en-US" smtClean="0"/>
              <a:t>25</a:t>
            </a:fld>
            <a:endParaRPr lang="en-US"/>
          </a:p>
        </p:txBody>
      </p:sp>
    </p:spTree>
    <p:extLst>
      <p:ext uri="{BB962C8B-B14F-4D97-AF65-F5344CB8AC3E}">
        <p14:creationId xmlns:p14="http://schemas.microsoft.com/office/powerpoint/2010/main" val="321350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laws are created:</a:t>
            </a:r>
          </a:p>
          <a:p>
            <a:endParaRPr lang="en-US"/>
          </a:p>
          <a:p>
            <a:r>
              <a:rPr lang="en-US" sz="1200"/>
              <a:t>-All federal laws are publicly available, and anyone can look them up and read them.</a:t>
            </a:r>
          </a:p>
          <a:p>
            <a:r>
              <a:rPr lang="en-US" sz="1200"/>
              <a:t>-All laws are available in the Federal Register, and can be easily accessed online.</a:t>
            </a:r>
          </a:p>
          <a:p>
            <a:r>
              <a:rPr lang="en-US" sz="1200"/>
              <a:t>-Laws must be publicly available so that people are aware of them and know how to follow them.</a:t>
            </a:r>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26</a:t>
            </a:fld>
            <a:endParaRPr lang="en-US"/>
          </a:p>
        </p:txBody>
      </p:sp>
    </p:spTree>
    <p:extLst>
      <p:ext uri="{BB962C8B-B14F-4D97-AF65-F5344CB8AC3E}">
        <p14:creationId xmlns:p14="http://schemas.microsoft.com/office/powerpoint/2010/main" val="4166341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a:t>
            </a:r>
          </a:p>
          <a:p>
            <a:endParaRPr lang="en-US"/>
          </a:p>
          <a:p>
            <a:r>
              <a:rPr lang="en-US" sz="1200"/>
              <a:t>-Secret laws or laws that are unfairly enforced undermine public confidence in government and the rule of law.</a:t>
            </a:r>
          </a:p>
          <a:p>
            <a:r>
              <a:rPr lang="en-US" sz="1200"/>
              <a:t>-Laws must be fair not only in theory, but in practice as well. Laws that are enforced only against a subset of the population may look fair on paper, but in reality they are not.</a:t>
            </a:r>
          </a:p>
          <a:p>
            <a:endParaRPr lang="en-US" sz="1200"/>
          </a:p>
          <a:p>
            <a:r>
              <a:rPr lang="en-US" sz="1200"/>
              <a:t>I now encourage you to consider the following questions for discussion:</a:t>
            </a:r>
            <a:endParaRPr lang="en-US" sz="1100"/>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27</a:t>
            </a:fld>
            <a:endParaRPr lang="en-US"/>
          </a:p>
        </p:txBody>
      </p:sp>
    </p:spTree>
    <p:extLst>
      <p:ext uri="{BB962C8B-B14F-4D97-AF65-F5344CB8AC3E}">
        <p14:creationId xmlns:p14="http://schemas.microsoft.com/office/powerpoint/2010/main" val="3483019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slide for a minute (no need to read questions). </a:t>
            </a:r>
          </a:p>
        </p:txBody>
      </p:sp>
      <p:sp>
        <p:nvSpPr>
          <p:cNvPr id="4" name="Slide Number Placeholder 3"/>
          <p:cNvSpPr>
            <a:spLocks noGrp="1"/>
          </p:cNvSpPr>
          <p:nvPr>
            <p:ph type="sldNum" sz="quarter" idx="5"/>
          </p:nvPr>
        </p:nvSpPr>
        <p:spPr/>
        <p:txBody>
          <a:bodyPr/>
          <a:lstStyle/>
          <a:p>
            <a:fld id="{735CB2D0-541C-4F8C-9F21-7CCF41D11FBC}" type="slidenum">
              <a:rPr lang="en-US" smtClean="0"/>
              <a:t>28</a:t>
            </a:fld>
            <a:endParaRPr lang="en-US"/>
          </a:p>
        </p:txBody>
      </p:sp>
    </p:spTree>
    <p:extLst>
      <p:ext uri="{BB962C8B-B14F-4D97-AF65-F5344CB8AC3E}">
        <p14:creationId xmlns:p14="http://schemas.microsoft.com/office/powerpoint/2010/main" val="394767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move onto our third Rule of Law principle: equal treatment under the law. </a:t>
            </a:r>
          </a:p>
        </p:txBody>
      </p:sp>
      <p:sp>
        <p:nvSpPr>
          <p:cNvPr id="4" name="Slide Number Placeholder 3"/>
          <p:cNvSpPr>
            <a:spLocks noGrp="1"/>
          </p:cNvSpPr>
          <p:nvPr>
            <p:ph type="sldNum" sz="quarter" idx="5"/>
          </p:nvPr>
        </p:nvSpPr>
        <p:spPr/>
        <p:txBody>
          <a:bodyPr/>
          <a:lstStyle/>
          <a:p>
            <a:fld id="{735CB2D0-541C-4F8C-9F21-7CCF41D11FBC}" type="slidenum">
              <a:rPr lang="en-US" smtClean="0"/>
              <a:t>29</a:t>
            </a:fld>
            <a:endParaRPr lang="en-US"/>
          </a:p>
        </p:txBody>
      </p:sp>
    </p:spTree>
    <p:extLst>
      <p:ext uri="{BB962C8B-B14F-4D97-AF65-F5344CB8AC3E}">
        <p14:creationId xmlns:p14="http://schemas.microsoft.com/office/powerpoint/2010/main" val="226357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Now-let’s begin with the fundamental question: what is the rule of law? There are many different definitions of the “rule of law” and many ways that lawyers, judges, and members of the public interpret this phrase. However, let’s frame the definition for our discussion today:</a:t>
            </a:r>
          </a:p>
        </p:txBody>
      </p:sp>
      <p:sp>
        <p:nvSpPr>
          <p:cNvPr id="4" name="Slide Number Placeholder 3"/>
          <p:cNvSpPr>
            <a:spLocks noGrp="1"/>
          </p:cNvSpPr>
          <p:nvPr>
            <p:ph type="sldNum" sz="quarter" idx="5"/>
          </p:nvPr>
        </p:nvSpPr>
        <p:spPr/>
        <p:txBody>
          <a:bodyPr/>
          <a:lstStyle/>
          <a:p>
            <a:fld id="{735CB2D0-541C-4F8C-9F21-7CCF41D11FBC}" type="slidenum">
              <a:rPr lang="en-US" smtClean="0"/>
              <a:t>3</a:t>
            </a:fld>
            <a:endParaRPr lang="en-US"/>
          </a:p>
        </p:txBody>
      </p:sp>
    </p:spTree>
    <p:extLst>
      <p:ext uri="{BB962C8B-B14F-4D97-AF65-F5344CB8AC3E}">
        <p14:creationId xmlns:p14="http://schemas.microsoft.com/office/powerpoint/2010/main" val="1702579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 1903 speech, President Theodore Roosevelt discussed the Rule of Law principle that there must be equal treatment under the law. He stated, “</a:t>
            </a:r>
            <a:r>
              <a:rPr lang="en-US" sz="1200"/>
              <a:t>A republic such as ours can exist only by virtue of the orderly liberty which comes through the equal domination of the law over all men alike, and through its administration in such resolute and fearless fashion as shall teach all that no man is above and no man below it.”</a:t>
            </a:r>
          </a:p>
          <a:p>
            <a:endParaRPr lang="en-US"/>
          </a:p>
          <a:p>
            <a:endParaRPr lang="en-US"/>
          </a:p>
        </p:txBody>
      </p:sp>
      <p:sp>
        <p:nvSpPr>
          <p:cNvPr id="4" name="Slide Number Placeholder 3"/>
          <p:cNvSpPr>
            <a:spLocks noGrp="1"/>
          </p:cNvSpPr>
          <p:nvPr>
            <p:ph type="sldNum" sz="quarter" idx="5"/>
          </p:nvPr>
        </p:nvSpPr>
        <p:spPr/>
        <p:txBody>
          <a:bodyPr/>
          <a:lstStyle/>
          <a:p>
            <a:fld id="{455783E7-E9B3-49AF-B373-E26EC263B97B}" type="slidenum">
              <a:rPr lang="en-US" smtClean="0"/>
              <a:t>30</a:t>
            </a:fld>
            <a:endParaRPr lang="en-US"/>
          </a:p>
        </p:txBody>
      </p:sp>
    </p:spTree>
    <p:extLst>
      <p:ext uri="{BB962C8B-B14F-4D97-AF65-F5344CB8AC3E}">
        <p14:creationId xmlns:p14="http://schemas.microsoft.com/office/powerpoint/2010/main" val="3406395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Equal treatment under the law remains at the forefront of our discussion of the “rule of law” in our society today. </a:t>
            </a:r>
            <a:r>
              <a:rPr lang="en-US" err="1"/>
              <a:t>Janai</a:t>
            </a:r>
            <a:r>
              <a:rPr lang="en-US"/>
              <a:t> Nelson, Associate Director-Counsel at the NAACP Legal Defense Fund, in discussing racial justice issues notes: “</a:t>
            </a:r>
            <a:r>
              <a:rPr lang="en-US" sz="1200"/>
              <a:t>And the rule of law is really central to this fight for racial justice because, you know, at bottom, the rule of law is about consistency and fairness and accountability at all levels of government.”</a:t>
            </a:r>
          </a:p>
          <a:p>
            <a:endParaRPr lang="en-US"/>
          </a:p>
          <a:p>
            <a:r>
              <a:rPr lang="en-US"/>
              <a:t>This quote highlights important aspects of the equal treatment under law principle: consistency, fairness, and accountability. Each of these is critical to ensuring equal treatment under the law. </a:t>
            </a:r>
          </a:p>
        </p:txBody>
      </p:sp>
      <p:sp>
        <p:nvSpPr>
          <p:cNvPr id="4" name="Slide Number Placeholder 3"/>
          <p:cNvSpPr>
            <a:spLocks noGrp="1"/>
          </p:cNvSpPr>
          <p:nvPr>
            <p:ph type="sldNum" sz="quarter" idx="5"/>
          </p:nvPr>
        </p:nvSpPr>
        <p:spPr/>
        <p:txBody>
          <a:bodyPr/>
          <a:lstStyle/>
          <a:p>
            <a:fld id="{455783E7-E9B3-49AF-B373-E26EC263B97B}" type="slidenum">
              <a:rPr lang="en-US" smtClean="0"/>
              <a:t>31</a:t>
            </a:fld>
            <a:endParaRPr lang="en-US"/>
          </a:p>
        </p:txBody>
      </p:sp>
    </p:spTree>
    <p:extLst>
      <p:ext uri="{BB962C8B-B14F-4D97-AF65-F5344CB8AC3E}">
        <p14:creationId xmlns:p14="http://schemas.microsoft.com/office/powerpoint/2010/main" val="4101241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landmark Supreme Court case of </a:t>
            </a:r>
            <a:r>
              <a:rPr lang="en-US" i="1"/>
              <a:t>Batson v. Kentucky</a:t>
            </a:r>
            <a:r>
              <a:rPr lang="en-US" i="0"/>
              <a:t> highlights the equal treatment under law principle. In this case, the Supreme Court held that no citizen can be denied the right to serve on a jury based on race.</a:t>
            </a:r>
          </a:p>
          <a:p>
            <a:endParaRPr lang="en-US" i="0"/>
          </a:p>
          <a:p>
            <a:r>
              <a:rPr lang="en-US" i="0"/>
              <a:t>To explain in a bit more depth: during jury selection, lawyers can exercise what is called a “peremptory challenge” to exclude a potential juror without having to provide a reason. However, in the </a:t>
            </a:r>
            <a:r>
              <a:rPr lang="en-US" i="1"/>
              <a:t>Batson </a:t>
            </a:r>
            <a:r>
              <a:rPr lang="en-US" i="0"/>
              <a:t>case, the Supreme Court made clear that a juror’s race cannot be the reason for excluding him or her from the jury panel—and that if a defendant can make a showing that race was the reason potential jurors were excluded, the government must then provide a race-neutral reason for their exclusion. </a:t>
            </a:r>
          </a:p>
          <a:p>
            <a:endParaRPr lang="en-US" i="0"/>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32</a:t>
            </a:fld>
            <a:endParaRPr lang="en-US"/>
          </a:p>
        </p:txBody>
      </p:sp>
    </p:spTree>
    <p:extLst>
      <p:ext uri="{BB962C8B-B14F-4D97-AF65-F5344CB8AC3E}">
        <p14:creationId xmlns:p14="http://schemas.microsoft.com/office/powerpoint/2010/main" val="2129756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brings us to our key takeaways about our third Rule of Law principle:</a:t>
            </a:r>
          </a:p>
          <a:p>
            <a:endParaRPr lang="en-US"/>
          </a:p>
          <a:p>
            <a:r>
              <a:rPr lang="en-US" sz="1200"/>
              <a:t>-Equal treatment under the law is a cornerstone of a free society.</a:t>
            </a:r>
          </a:p>
          <a:p>
            <a:r>
              <a:rPr lang="en-US" sz="1200"/>
              <a:t>-No individual is above the law.</a:t>
            </a:r>
          </a:p>
          <a:p>
            <a:r>
              <a:rPr lang="en-US" sz="1200"/>
              <a:t>-Historically, some of the most serious abridgements of civil rights violated this principle, such as laws that treated people differently according to their race, sex, religion, disability, national origin or other characteristic. </a:t>
            </a:r>
          </a:p>
          <a:p>
            <a:endParaRPr lang="en-US"/>
          </a:p>
          <a:p>
            <a:r>
              <a:rPr lang="en-US"/>
              <a:t>Now consider the following questions for discussion:</a:t>
            </a:r>
          </a:p>
        </p:txBody>
      </p:sp>
      <p:sp>
        <p:nvSpPr>
          <p:cNvPr id="4" name="Slide Number Placeholder 3"/>
          <p:cNvSpPr>
            <a:spLocks noGrp="1"/>
          </p:cNvSpPr>
          <p:nvPr>
            <p:ph type="sldNum" sz="quarter" idx="5"/>
          </p:nvPr>
        </p:nvSpPr>
        <p:spPr/>
        <p:txBody>
          <a:bodyPr/>
          <a:lstStyle/>
          <a:p>
            <a:fld id="{735CB2D0-541C-4F8C-9F21-7CCF41D11FBC}" type="slidenum">
              <a:rPr lang="en-US" smtClean="0"/>
              <a:t>33</a:t>
            </a:fld>
            <a:endParaRPr lang="en-US"/>
          </a:p>
        </p:txBody>
      </p:sp>
    </p:spTree>
    <p:extLst>
      <p:ext uri="{BB962C8B-B14F-4D97-AF65-F5344CB8AC3E}">
        <p14:creationId xmlns:p14="http://schemas.microsoft.com/office/powerpoint/2010/main" val="2290905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Leave for 30 seconds. No need to read questions. </a:t>
            </a:r>
          </a:p>
        </p:txBody>
      </p:sp>
      <p:sp>
        <p:nvSpPr>
          <p:cNvPr id="4" name="Slide Number Placeholder 3"/>
          <p:cNvSpPr>
            <a:spLocks noGrp="1"/>
          </p:cNvSpPr>
          <p:nvPr>
            <p:ph type="sldNum" sz="quarter" idx="5"/>
          </p:nvPr>
        </p:nvSpPr>
        <p:spPr/>
        <p:txBody>
          <a:bodyPr/>
          <a:lstStyle/>
          <a:p>
            <a:fld id="{735CB2D0-541C-4F8C-9F21-7CCF41D11FBC}" type="slidenum">
              <a:rPr lang="en-US" smtClean="0"/>
              <a:t>34</a:t>
            </a:fld>
            <a:endParaRPr lang="en-US"/>
          </a:p>
        </p:txBody>
      </p:sp>
    </p:spTree>
    <p:extLst>
      <p:ext uri="{BB962C8B-B14F-4D97-AF65-F5344CB8AC3E}">
        <p14:creationId xmlns:p14="http://schemas.microsoft.com/office/powerpoint/2010/main" val="2529930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move on to the final principle – “Government Power is Constrained by Publicly Promulgated Laws.” </a:t>
            </a:r>
          </a:p>
          <a:p>
            <a:endParaRPr lang="en-US"/>
          </a:p>
          <a:p>
            <a:r>
              <a:rPr lang="en-US"/>
              <a:t>This is a fundamental pillar of our society – the government does not have unlimited power, nor do we have a form of government where the power is concentrated in one person or a few individuals such as in a monarchy. Rather, the founders of our country wanted to ensure that our system of government would not replicate the one in England, with an all-powerful monarch. </a:t>
            </a:r>
          </a:p>
          <a:p>
            <a:endParaRPr lang="en-US"/>
          </a:p>
          <a:p>
            <a:r>
              <a:rPr lang="en-US"/>
              <a:t>Let us take a look at what some political theorists had to say about this principle during the years of the American Revolution: </a:t>
            </a:r>
          </a:p>
        </p:txBody>
      </p:sp>
      <p:sp>
        <p:nvSpPr>
          <p:cNvPr id="4" name="Slide Number Placeholder 3"/>
          <p:cNvSpPr>
            <a:spLocks noGrp="1"/>
          </p:cNvSpPr>
          <p:nvPr>
            <p:ph type="sldNum" sz="quarter" idx="5"/>
          </p:nvPr>
        </p:nvSpPr>
        <p:spPr/>
        <p:txBody>
          <a:bodyPr/>
          <a:lstStyle/>
          <a:p>
            <a:fld id="{735CB2D0-541C-4F8C-9F21-7CCF41D11FBC}" type="slidenum">
              <a:rPr lang="en-US" smtClean="0"/>
              <a:t>35</a:t>
            </a:fld>
            <a:endParaRPr lang="en-US"/>
          </a:p>
        </p:txBody>
      </p:sp>
    </p:spTree>
    <p:extLst>
      <p:ext uri="{BB962C8B-B14F-4D97-AF65-F5344CB8AC3E}">
        <p14:creationId xmlns:p14="http://schemas.microsoft.com/office/powerpoint/2010/main" val="3915749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Thomas Paine, political theorist and writer during the American Revolution, wrote: </a:t>
            </a:r>
            <a:r>
              <a:rPr lang="en-US" sz="1200"/>
              <a:t>“But where, say some, is the king of America? … In America the Law is King. For as in absolute governments the King is law, so in free countries the law ought to be King; and there ought to be no other.”</a:t>
            </a:r>
          </a:p>
          <a:p>
            <a:endParaRPr lang="en-US"/>
          </a:p>
          <a:p>
            <a:r>
              <a:rPr lang="en-US"/>
              <a:t>Paine highlighted here the principle that the government of the United States would be one constrained by laws—he emphasized that in free countries, the LAW is king, not an individual.</a:t>
            </a:r>
          </a:p>
        </p:txBody>
      </p:sp>
      <p:sp>
        <p:nvSpPr>
          <p:cNvPr id="4" name="Slide Number Placeholder 3"/>
          <p:cNvSpPr>
            <a:spLocks noGrp="1"/>
          </p:cNvSpPr>
          <p:nvPr>
            <p:ph type="sldNum" sz="quarter" idx="5"/>
          </p:nvPr>
        </p:nvSpPr>
        <p:spPr/>
        <p:txBody>
          <a:bodyPr/>
          <a:lstStyle/>
          <a:p>
            <a:fld id="{455783E7-E9B3-49AF-B373-E26EC263B97B}" type="slidenum">
              <a:rPr lang="en-US" smtClean="0"/>
              <a:t>36</a:t>
            </a:fld>
            <a:endParaRPr lang="en-US"/>
          </a:p>
        </p:txBody>
      </p:sp>
    </p:spTree>
    <p:extLst>
      <p:ext uri="{BB962C8B-B14F-4D97-AF65-F5344CB8AC3E}">
        <p14:creationId xmlns:p14="http://schemas.microsoft.com/office/powerpoint/2010/main" val="2370427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James Madison, one of our Founding Fathers, wrote in Paper No. 51 of the Federalist Papers that “</a:t>
            </a:r>
            <a:r>
              <a:rPr lang="en-US" sz="1200"/>
              <a:t>If men were angels, no government would be necessary. In framing a government which is to be administered by men over men, the great difficulty lies in this: you must first enable the government to control the governed; and in the next place oblige it to control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Here, Madison emphasizes the need for controls on the government – it cannot have unlimited powers over the people that it governs. </a:t>
            </a:r>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37</a:t>
            </a:fld>
            <a:endParaRPr lang="en-US"/>
          </a:p>
        </p:txBody>
      </p:sp>
    </p:spTree>
    <p:extLst>
      <p:ext uri="{BB962C8B-B14F-4D97-AF65-F5344CB8AC3E}">
        <p14:creationId xmlns:p14="http://schemas.microsoft.com/office/powerpoint/2010/main" val="1148709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consider what happened with Spiro Agnew to explore how this principle operates. </a:t>
            </a:r>
          </a:p>
          <a:p>
            <a:endParaRPr lang="en-US"/>
          </a:p>
          <a:p>
            <a:r>
              <a:rPr lang="en-US"/>
              <a:t>Agnew was the Vice President of the United States under Richard Nixon and was serving in that capacity when he became the subject of a criminal investigation of corruption, which uncovered wrongdoing during and after his tenure as an elected official in Maryland. He pleaded “nolo contendere” to the charge, which means that he accepted conviction as though a guilty plea has been entered, but did not admit guilt. </a:t>
            </a:r>
          </a:p>
          <a:p>
            <a:endParaRPr lang="en-US"/>
          </a:p>
          <a:p>
            <a:r>
              <a:rPr lang="en-US"/>
              <a:t>This situation demonstrates that not even the Vice President, second in command for the nation, is above the law. Government officials are obligated to follow the law in the same manner as the general public—a critical component of ensuring that government power is constrained by law. </a:t>
            </a:r>
          </a:p>
        </p:txBody>
      </p:sp>
      <p:sp>
        <p:nvSpPr>
          <p:cNvPr id="4" name="Slide Number Placeholder 3"/>
          <p:cNvSpPr>
            <a:spLocks noGrp="1"/>
          </p:cNvSpPr>
          <p:nvPr>
            <p:ph type="sldNum" sz="quarter" idx="5"/>
          </p:nvPr>
        </p:nvSpPr>
        <p:spPr/>
        <p:txBody>
          <a:bodyPr/>
          <a:lstStyle/>
          <a:p>
            <a:fld id="{735CB2D0-541C-4F8C-9F21-7CCF41D11FBC}" type="slidenum">
              <a:rPr lang="en-US" smtClean="0"/>
              <a:t>38</a:t>
            </a:fld>
            <a:endParaRPr lang="en-US"/>
          </a:p>
        </p:txBody>
      </p:sp>
    </p:spTree>
    <p:extLst>
      <p:ext uri="{BB962C8B-B14F-4D97-AF65-F5344CB8AC3E}">
        <p14:creationId xmlns:p14="http://schemas.microsoft.com/office/powerpoint/2010/main" val="3680990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our final case study, let us take a look at </a:t>
            </a:r>
            <a:r>
              <a:rPr lang="en-US" i="1"/>
              <a:t>United States v. Peewee Coal. </a:t>
            </a:r>
            <a:r>
              <a:rPr lang="en-US" i="0"/>
              <a:t> </a:t>
            </a:r>
          </a:p>
          <a:p>
            <a:endParaRPr lang="en-US" i="0"/>
          </a:p>
          <a:p>
            <a:r>
              <a:rPr lang="en-US" i="0"/>
              <a:t>In this case, the workers at the Peewee Coal company went on strike during World War II, which halted the production of coal. The government seized the coal company, intending to ensure that enough coal was produced for the war effort. </a:t>
            </a:r>
          </a:p>
          <a:p>
            <a:endParaRPr lang="en-US" i="0"/>
          </a:p>
          <a:p>
            <a:r>
              <a:rPr lang="en-US" i="0"/>
              <a:t>Ultimately, the United States Supreme Court held that seizing the coal company was an “unconstitutional taking,” in violation of the 5</a:t>
            </a:r>
            <a:r>
              <a:rPr lang="en-US" i="0" baseline="30000"/>
              <a:t>th</a:t>
            </a:r>
            <a:r>
              <a:rPr lang="en-US" i="0"/>
              <a:t> Amendment to the Constitution, and ordered the government to compensate the company for the value of the property’s use during the seizure.</a:t>
            </a:r>
          </a:p>
          <a:p>
            <a:endParaRPr lang="en-US" i="0"/>
          </a:p>
          <a:p>
            <a:r>
              <a:rPr lang="en-US" i="0"/>
              <a:t>Here too is an example of the United States government being constrained by law. This case illustrates that the government cannot simply act with boundless and unchecked power—rather the law of the land controls even the federal government. </a:t>
            </a:r>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39</a:t>
            </a:fld>
            <a:endParaRPr lang="en-US"/>
          </a:p>
        </p:txBody>
      </p:sp>
    </p:spTree>
    <p:extLst>
      <p:ext uri="{BB962C8B-B14F-4D97-AF65-F5344CB8AC3E}">
        <p14:creationId xmlns:p14="http://schemas.microsoft.com/office/powerpoint/2010/main" val="329201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of Law exists when a society administers itself through a set of transparent, fair rules, which are applied by impartial adjudicators.” </a:t>
            </a:r>
          </a:p>
          <a:p>
            <a:endParaRPr lang="en-US" dirty="0"/>
          </a:p>
          <a:p>
            <a:r>
              <a:rPr lang="en-US" dirty="0"/>
              <a:t>Let’s take a moment to break this down: we are talking about a society that “administers itself”—so that means a society that has some sort of structure that people follow—a government, for example. We are also talking about fair and transparent rules—so laws and regulations that are clear to the members of the society. And these rules are applied by “impartial adjudicators”– so the rules of the society are not just arbitrarily applied, but rather someone who is impartial—like a judge, applies the rules to every person and entity equally and fairly.</a:t>
            </a:r>
          </a:p>
          <a:p>
            <a:endParaRPr lang="en-US" dirty="0"/>
          </a:p>
          <a:p>
            <a:r>
              <a:rPr lang="en-US" dirty="0"/>
              <a:t>Further, “the purpose of the Rule of Law is to provide people with a government of security, predictability, and reason.” This here is key. The whole point of the “rule of law” is that it makes our lives predictable—we know what the laws are, we know that we have to follow them, and we expect everyone around us to be following those same laws. The Rule of Law allows us to live our lives with a feeling of security—we know what to expect when we walk out the front door each morning. We know what society expects of us, and we know what rules and laws are in place to protect us as we go about our daily lives. </a:t>
            </a:r>
          </a:p>
        </p:txBody>
      </p:sp>
      <p:sp>
        <p:nvSpPr>
          <p:cNvPr id="4" name="Slide Number Placeholder 3"/>
          <p:cNvSpPr>
            <a:spLocks noGrp="1"/>
          </p:cNvSpPr>
          <p:nvPr>
            <p:ph type="sldNum" sz="quarter" idx="5"/>
          </p:nvPr>
        </p:nvSpPr>
        <p:spPr/>
        <p:txBody>
          <a:bodyPr/>
          <a:lstStyle/>
          <a:p>
            <a:fld id="{735CB2D0-541C-4F8C-9F21-7CCF41D11FBC}" type="slidenum">
              <a:rPr lang="en-US" smtClean="0"/>
              <a:t>4</a:t>
            </a:fld>
            <a:endParaRPr lang="en-US"/>
          </a:p>
        </p:txBody>
      </p:sp>
    </p:spTree>
    <p:extLst>
      <p:ext uri="{BB962C8B-B14F-4D97-AF65-F5344CB8AC3E}">
        <p14:creationId xmlns:p14="http://schemas.microsoft.com/office/powerpoint/2010/main" val="1326942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 us review what we have learned about the constraints on government power as a “Rule of Law” principle, starting with the Fifth Amendment:</a:t>
            </a:r>
          </a:p>
          <a:p>
            <a:endParaRPr lang="en-US"/>
          </a:p>
          <a:p>
            <a:r>
              <a:rPr lang="en-US" sz="1200"/>
              <a:t>-The Fifth Amendment to the Constitution states: “[N]or shall private property be taken for public use, without just compensation.”</a:t>
            </a:r>
          </a:p>
          <a:p>
            <a:r>
              <a:rPr lang="en-US" sz="1200"/>
              <a:t>-This means that the government cannot take a person’s home or other property without paying the person a fair value for the property.</a:t>
            </a:r>
          </a:p>
          <a:p>
            <a:r>
              <a:rPr lang="en-US" sz="1200"/>
              <a:t>-This is an example of a constraint on the government’s actions that requires it to treat property owners fairly.</a:t>
            </a:r>
          </a:p>
          <a:p>
            <a:endParaRPr lang="en-US"/>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40</a:t>
            </a:fld>
            <a:endParaRPr lang="en-US"/>
          </a:p>
        </p:txBody>
      </p:sp>
    </p:spTree>
    <p:extLst>
      <p:ext uri="{BB962C8B-B14F-4D97-AF65-F5344CB8AC3E}">
        <p14:creationId xmlns:p14="http://schemas.microsoft.com/office/powerpoint/2010/main" val="326847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we have learned that: </a:t>
            </a:r>
          </a:p>
          <a:p>
            <a:endParaRPr lang="en-US"/>
          </a:p>
          <a:p>
            <a:r>
              <a:rPr lang="en-US" sz="1200"/>
              <a:t>-The government itself is bound by the rule of law. </a:t>
            </a:r>
          </a:p>
          <a:p>
            <a:r>
              <a:rPr lang="en-US" sz="1200"/>
              <a:t>-Government officials must follow the law.</a:t>
            </a:r>
          </a:p>
          <a:p>
            <a:r>
              <a:rPr lang="en-US" sz="1200"/>
              <a:t>-A government that is not constrained by the rule of law is a tyranny, and would be able to infringe the civil rights of its citizens.</a:t>
            </a:r>
          </a:p>
          <a:p>
            <a:endParaRPr lang="en-US" sz="1200"/>
          </a:p>
          <a:p>
            <a:r>
              <a:rPr lang="en-US" sz="1200"/>
              <a:t>Now consider the following discussion questions:</a:t>
            </a:r>
          </a:p>
          <a:p>
            <a:endParaRPr lang="en-US"/>
          </a:p>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41</a:t>
            </a:fld>
            <a:endParaRPr lang="en-US"/>
          </a:p>
        </p:txBody>
      </p:sp>
    </p:spTree>
    <p:extLst>
      <p:ext uri="{BB962C8B-B14F-4D97-AF65-F5344CB8AC3E}">
        <p14:creationId xmlns:p14="http://schemas.microsoft.com/office/powerpoint/2010/main" val="1871003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Leave for 30 seconds. No need to read questions. </a:t>
            </a:r>
          </a:p>
        </p:txBody>
      </p:sp>
      <p:sp>
        <p:nvSpPr>
          <p:cNvPr id="4" name="Slide Number Placeholder 3"/>
          <p:cNvSpPr>
            <a:spLocks noGrp="1"/>
          </p:cNvSpPr>
          <p:nvPr>
            <p:ph type="sldNum" sz="quarter" idx="5"/>
          </p:nvPr>
        </p:nvSpPr>
        <p:spPr/>
        <p:txBody>
          <a:bodyPr/>
          <a:lstStyle/>
          <a:p>
            <a:fld id="{735CB2D0-541C-4F8C-9F21-7CCF41D11FBC}" type="slidenum">
              <a:rPr lang="en-US" smtClean="0"/>
              <a:t>42</a:t>
            </a:fld>
            <a:endParaRPr lang="en-US"/>
          </a:p>
        </p:txBody>
      </p:sp>
    </p:spTree>
    <p:extLst>
      <p:ext uri="{BB962C8B-B14F-4D97-AF65-F5344CB8AC3E}">
        <p14:creationId xmlns:p14="http://schemas.microsoft.com/office/powerpoint/2010/main" val="3596285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explored the meaning and importance of the “Rule of Law” and the four major Rule of Law principles, it is interesting to consider the impact of the Rule of Law in our lives—particularly in the context of the COVID-19 pandemic, which has altered all of our lives for the past year. This list demonstrates only some of the ways that life has changed since March of 2020 due to the pandemic.</a:t>
            </a:r>
          </a:p>
          <a:p>
            <a:endParaRPr lang="en-US"/>
          </a:p>
          <a:p>
            <a:r>
              <a:rPr lang="en-US"/>
              <a:t>From school closures to restrictions on restaurant capacities and religious gatherings to mask mandates to quarantine requirements –the “Rule of Law” has been implicated throughout the COVID-19 pandemic.  </a:t>
            </a:r>
          </a:p>
        </p:txBody>
      </p:sp>
      <p:sp>
        <p:nvSpPr>
          <p:cNvPr id="4" name="Slide Number Placeholder 3"/>
          <p:cNvSpPr>
            <a:spLocks noGrp="1"/>
          </p:cNvSpPr>
          <p:nvPr>
            <p:ph type="sldNum" sz="quarter" idx="5"/>
          </p:nvPr>
        </p:nvSpPr>
        <p:spPr/>
        <p:txBody>
          <a:bodyPr/>
          <a:lstStyle/>
          <a:p>
            <a:fld id="{455783E7-E9B3-49AF-B373-E26EC263B97B}" type="slidenum">
              <a:rPr lang="en-US" smtClean="0"/>
              <a:t>43</a:t>
            </a:fld>
            <a:endParaRPr lang="en-US"/>
          </a:p>
        </p:txBody>
      </p:sp>
    </p:spTree>
    <p:extLst>
      <p:ext uri="{BB962C8B-B14F-4D97-AF65-F5344CB8AC3E}">
        <p14:creationId xmlns:p14="http://schemas.microsoft.com/office/powerpoint/2010/main" val="483267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what you have learned today about the “Rule of Law” and how it is has affected your life during the pandemic. </a:t>
            </a:r>
          </a:p>
        </p:txBody>
      </p:sp>
      <p:sp>
        <p:nvSpPr>
          <p:cNvPr id="4" name="Slide Number Placeholder 3"/>
          <p:cNvSpPr>
            <a:spLocks noGrp="1"/>
          </p:cNvSpPr>
          <p:nvPr>
            <p:ph type="sldNum" sz="quarter" idx="5"/>
          </p:nvPr>
        </p:nvSpPr>
        <p:spPr/>
        <p:txBody>
          <a:bodyPr/>
          <a:lstStyle/>
          <a:p>
            <a:fld id="{455783E7-E9B3-49AF-B373-E26EC263B97B}" type="slidenum">
              <a:rPr lang="en-US" smtClean="0"/>
              <a:t>44</a:t>
            </a:fld>
            <a:endParaRPr lang="en-US"/>
          </a:p>
        </p:txBody>
      </p:sp>
    </p:spTree>
    <p:extLst>
      <p:ext uri="{BB962C8B-B14F-4D97-AF65-F5344CB8AC3E}">
        <p14:creationId xmlns:p14="http://schemas.microsoft.com/office/powerpoint/2010/main" val="1370210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that, I want to thank you for participating in this year’s Law Day celebration. I hope you have all enjoyed learning about the “Rule of Law” and that you will now have an increased appreciation for the Rule of Law as you go about your daily activities and routines. </a:t>
            </a:r>
          </a:p>
          <a:p>
            <a:endParaRPr lang="en-US"/>
          </a:p>
          <a:p>
            <a:r>
              <a:rPr lang="en-US"/>
              <a:t>We hope to welcome you to the Thurgood Marshall United States courthouse in person in the near future!</a:t>
            </a:r>
          </a:p>
        </p:txBody>
      </p:sp>
      <p:sp>
        <p:nvSpPr>
          <p:cNvPr id="4" name="Slide Number Placeholder 3"/>
          <p:cNvSpPr>
            <a:spLocks noGrp="1"/>
          </p:cNvSpPr>
          <p:nvPr>
            <p:ph type="sldNum" sz="quarter" idx="10"/>
          </p:nvPr>
        </p:nvSpPr>
        <p:spPr/>
        <p:txBody>
          <a:bodyPr/>
          <a:lstStyle/>
          <a:p>
            <a:fld id="{455783E7-E9B3-49AF-B373-E26EC263B97B}" type="slidenum">
              <a:rPr lang="en-US" smtClean="0"/>
              <a:t>45</a:t>
            </a:fld>
            <a:endParaRPr lang="en-US"/>
          </a:p>
        </p:txBody>
      </p:sp>
    </p:spTree>
    <p:extLst>
      <p:ext uri="{BB962C8B-B14F-4D97-AF65-F5344CB8AC3E}">
        <p14:creationId xmlns:p14="http://schemas.microsoft.com/office/powerpoint/2010/main" val="264862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CB2D0-541C-4F8C-9F21-7CCF41D11FBC}" type="slidenum">
              <a:rPr lang="en-US" smtClean="0"/>
              <a:t>47</a:t>
            </a:fld>
            <a:endParaRPr lang="en-US"/>
          </a:p>
        </p:txBody>
      </p:sp>
    </p:spTree>
    <p:extLst>
      <p:ext uri="{BB962C8B-B14F-4D97-AF65-F5344CB8AC3E}">
        <p14:creationId xmlns:p14="http://schemas.microsoft.com/office/powerpoint/2010/main" val="413774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take a moment to think about it, the principles of the rule of law are apparent in many facets of our everyday lives. Many of our everyday activities are guided by the rule of law—let’s think about some examples. </a:t>
            </a:r>
          </a:p>
          <a:p>
            <a:endParaRPr lang="en-US" dirty="0"/>
          </a:p>
        </p:txBody>
      </p:sp>
      <p:sp>
        <p:nvSpPr>
          <p:cNvPr id="4" name="Slide Number Placeholder 3"/>
          <p:cNvSpPr>
            <a:spLocks noGrp="1"/>
          </p:cNvSpPr>
          <p:nvPr>
            <p:ph type="sldNum" sz="quarter" idx="5"/>
          </p:nvPr>
        </p:nvSpPr>
        <p:spPr/>
        <p:txBody>
          <a:bodyPr/>
          <a:lstStyle/>
          <a:p>
            <a:fld id="{735CB2D0-541C-4F8C-9F21-7CCF41D11FBC}" type="slidenum">
              <a:rPr lang="en-US" smtClean="0"/>
              <a:t>5</a:t>
            </a:fld>
            <a:endParaRPr lang="en-US"/>
          </a:p>
        </p:txBody>
      </p:sp>
    </p:spTree>
    <p:extLst>
      <p:ext uri="{BB962C8B-B14F-4D97-AF65-F5344CB8AC3E}">
        <p14:creationId xmlns:p14="http://schemas.microsoft.com/office/powerpoint/2010/main" val="361996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a list of just a few of our routine, everyday activities that are structured and guided by rule of law principles. Let’s take the first one: grocery stores and think for just a moment about how that trip to the grocery store to pick up some milk and eggs is guided by the rule of law. </a:t>
            </a:r>
          </a:p>
          <a:p>
            <a:endParaRPr lang="en-US" dirty="0"/>
          </a:p>
          <a:p>
            <a:r>
              <a:rPr lang="en-US" dirty="0"/>
              <a:t>First consider how you get to the grocery store—maybe you drive, maybe you walk, maybe you take public transportation. However, regardless of how you get there, the rule of law plays a role. If you drive, you have to respect speed limits and road signs and other traffic laws. If you walk, you are relying on drivers to abide by the rule of law and stop at crosswalks so that you can safely cross the street. If you take public transportation, you are required by law to pay the fare for your trip and the bus or subway that you are riding must adhere to safety standards and regulations set by law. </a:t>
            </a:r>
          </a:p>
          <a:p>
            <a:endParaRPr lang="en-US" dirty="0"/>
          </a:p>
          <a:p>
            <a:r>
              <a:rPr lang="en-US" dirty="0"/>
              <a:t>The rule of law continues to guide your trip once you walk into the store. The items you see on the shelves are regulated for your safety. Food production companies have to follow rules and laws to ensure your safety as consumers. The advertising on the packaging is subject to the rule of law—packaging cannot be misleading about the ingredients in a product and nutritional information must be provided. We could go on and on about the grocery store and the ways that the rule of law impact the functioning of the store and your trip there, but I will let each of you think that through. </a:t>
            </a:r>
          </a:p>
          <a:p>
            <a:endParaRPr lang="en-US" dirty="0"/>
          </a:p>
          <a:p>
            <a:r>
              <a:rPr lang="en-US" dirty="0"/>
              <a:t>I won’t go through the other activities on this list at this time, but I encourage you to think through how driving, schools, sports, and the Internet and social media are impacted by the rule </a:t>
            </a:r>
            <a:r>
              <a:rPr lang="en-US"/>
              <a:t>of law as </a:t>
            </a:r>
            <a:r>
              <a:rPr lang="en-US" dirty="0"/>
              <a:t>you go about your daily lives. </a:t>
            </a:r>
          </a:p>
          <a:p>
            <a:endParaRPr lang="en-US" dirty="0"/>
          </a:p>
        </p:txBody>
      </p:sp>
      <p:sp>
        <p:nvSpPr>
          <p:cNvPr id="4" name="Slide Number Placeholder 3"/>
          <p:cNvSpPr>
            <a:spLocks noGrp="1"/>
          </p:cNvSpPr>
          <p:nvPr>
            <p:ph type="sldNum" sz="quarter" idx="5"/>
          </p:nvPr>
        </p:nvSpPr>
        <p:spPr/>
        <p:txBody>
          <a:bodyPr/>
          <a:lstStyle/>
          <a:p>
            <a:fld id="{735CB2D0-541C-4F8C-9F21-7CCF41D11FBC}" type="slidenum">
              <a:rPr lang="en-US" smtClean="0"/>
              <a:t>6</a:t>
            </a:fld>
            <a:endParaRPr lang="en-US"/>
          </a:p>
        </p:txBody>
      </p:sp>
    </p:spTree>
    <p:extLst>
      <p:ext uri="{BB962C8B-B14F-4D97-AF65-F5344CB8AC3E}">
        <p14:creationId xmlns:p14="http://schemas.microsoft.com/office/powerpoint/2010/main" val="28798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have established that the Rule of Law is everywhere and has a tremendous impact on our daily lives—in fact, you could probably argue that it is because of the Rule of Law that we are able to go about our daily activities. But let’s take a minute to imagine an alternative universe to really determine if the Rule of Law matters…</a:t>
            </a:r>
          </a:p>
        </p:txBody>
      </p:sp>
      <p:sp>
        <p:nvSpPr>
          <p:cNvPr id="4" name="Slide Number Placeholder 3"/>
          <p:cNvSpPr>
            <a:spLocks noGrp="1"/>
          </p:cNvSpPr>
          <p:nvPr>
            <p:ph type="sldNum" sz="quarter" idx="5"/>
          </p:nvPr>
        </p:nvSpPr>
        <p:spPr/>
        <p:txBody>
          <a:bodyPr/>
          <a:lstStyle/>
          <a:p>
            <a:fld id="{735CB2D0-541C-4F8C-9F21-7CCF41D11FBC}" type="slidenum">
              <a:rPr lang="en-US" smtClean="0"/>
              <a:t>7</a:t>
            </a:fld>
            <a:endParaRPr lang="en-US"/>
          </a:p>
        </p:txBody>
      </p:sp>
    </p:spTree>
    <p:extLst>
      <p:ext uri="{BB962C8B-B14F-4D97-AF65-F5344CB8AC3E}">
        <p14:creationId xmlns:p14="http://schemas.microsoft.com/office/powerpoint/2010/main" val="386418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consider what would happen without the rule of law. Take the scenario on this slide for example—what would happen if everyone decided that traffic laws and signals no longer mattered and were no longer going to dictate how drivers behave. </a:t>
            </a:r>
          </a:p>
          <a:p>
            <a:endParaRPr lang="en-US"/>
          </a:p>
          <a:p>
            <a:r>
              <a:rPr lang="en-US"/>
              <a:t>Just imagine—no speed limits, no traffic lights, no stop signs, no signaling before changing lanes. I think we can all imagine the outcome of this scenario. In addition to what would likely be terrible gridlock, there would inevitably be more accidents, more casualties, and significantly more danger to getting behind the wheel. Consider also that this increased danger would not only be for drivers—but for pedestrians, passengers, bicyclists and anyone who happened to be near a moving vehicle. </a:t>
            </a:r>
          </a:p>
        </p:txBody>
      </p:sp>
      <p:sp>
        <p:nvSpPr>
          <p:cNvPr id="4" name="Slide Number Placeholder 3"/>
          <p:cNvSpPr>
            <a:spLocks noGrp="1"/>
          </p:cNvSpPr>
          <p:nvPr>
            <p:ph type="sldNum" sz="quarter" idx="5"/>
          </p:nvPr>
        </p:nvSpPr>
        <p:spPr/>
        <p:txBody>
          <a:bodyPr/>
          <a:lstStyle/>
          <a:p>
            <a:fld id="{455783E7-E9B3-49AF-B373-E26EC263B97B}" type="slidenum">
              <a:rPr lang="en-US" smtClean="0"/>
              <a:t>8</a:t>
            </a:fld>
            <a:endParaRPr lang="en-US"/>
          </a:p>
        </p:txBody>
      </p:sp>
    </p:spTree>
    <p:extLst>
      <p:ext uri="{BB962C8B-B14F-4D97-AF65-F5344CB8AC3E}">
        <p14:creationId xmlns:p14="http://schemas.microsoft.com/office/powerpoint/2010/main" val="209103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think about the “Rule of Law,” it is important that we not only consider how the Rule of Law impacts our society, here in the United States, but also about how the Rule of Law operates around the world.</a:t>
            </a:r>
          </a:p>
          <a:p>
            <a:endParaRPr lang="en-US"/>
          </a:p>
          <a:p>
            <a:r>
              <a:rPr lang="en-US"/>
              <a:t>The World Justice Project, which studies the rule of law in different countries, has found that countries with strong “rule of law scores” – so countries that adhere to the rule of law principles that we will be diving into in just a few minutes, have: higher life expectancies, greater economic growth, and less violence. The rule of law truly does have a global impact. </a:t>
            </a:r>
            <a:endParaRPr lang="en-US">
              <a:cs typeface="Calibri"/>
            </a:endParaRPr>
          </a:p>
        </p:txBody>
      </p:sp>
      <p:sp>
        <p:nvSpPr>
          <p:cNvPr id="4" name="Slide Number Placeholder 3"/>
          <p:cNvSpPr>
            <a:spLocks noGrp="1"/>
          </p:cNvSpPr>
          <p:nvPr>
            <p:ph type="sldNum" sz="quarter" idx="5"/>
          </p:nvPr>
        </p:nvSpPr>
        <p:spPr/>
        <p:txBody>
          <a:bodyPr/>
          <a:lstStyle/>
          <a:p>
            <a:fld id="{455783E7-E9B3-49AF-B373-E26EC263B97B}" type="slidenum">
              <a:rPr lang="en-US" smtClean="0"/>
              <a:t>9</a:t>
            </a:fld>
            <a:endParaRPr lang="en-US"/>
          </a:p>
        </p:txBody>
      </p:sp>
    </p:spTree>
    <p:extLst>
      <p:ext uri="{BB962C8B-B14F-4D97-AF65-F5344CB8AC3E}">
        <p14:creationId xmlns:p14="http://schemas.microsoft.com/office/powerpoint/2010/main" val="273337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81632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257927-D634-47BB-8C20-491F1FF76062}"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392644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348169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76257927-D634-47BB-8C20-491F1FF76062}"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68157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420033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115732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80489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257927-D634-47BB-8C20-491F1FF76062}"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93609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57927-D634-47BB-8C20-491F1FF76062}"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36370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257927-D634-47BB-8C20-491F1FF76062}"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96873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257927-D634-47BB-8C20-491F1FF76062}"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171228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57927-D634-47BB-8C20-491F1FF76062}"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58293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257927-D634-47BB-8C20-491F1FF76062}"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66122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76257927-D634-47BB-8C20-491F1FF76062}" type="datetimeFigureOut">
              <a:rPr lang="en-US" smtClean="0"/>
              <a:t>4/28/2021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0FBB7FF-5BDF-4383-8DFB-92B56770F4C1}" type="slidenum">
              <a:rPr lang="en-US" smtClean="0"/>
              <a:t>‹#›</a:t>
            </a:fld>
            <a:endParaRPr lang="en-US"/>
          </a:p>
        </p:txBody>
      </p:sp>
    </p:spTree>
    <p:extLst>
      <p:ext uri="{BB962C8B-B14F-4D97-AF65-F5344CB8AC3E}">
        <p14:creationId xmlns:p14="http://schemas.microsoft.com/office/powerpoint/2010/main" val="213240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6257927-D634-47BB-8C20-491F1FF76062}" type="datetimeFigureOut">
              <a:rPr lang="en-US" smtClean="0"/>
              <a:t>4/28/2021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0FBB7FF-5BDF-4383-8DFB-92B56770F4C1}" type="slidenum">
              <a:rPr lang="en-US" smtClean="0"/>
              <a:t>‹#›</a:t>
            </a:fld>
            <a:endParaRPr lang="en-US"/>
          </a:p>
        </p:txBody>
      </p:sp>
    </p:spTree>
    <p:extLst>
      <p:ext uri="{BB962C8B-B14F-4D97-AF65-F5344CB8AC3E}">
        <p14:creationId xmlns:p14="http://schemas.microsoft.com/office/powerpoint/2010/main" val="4090376320"/>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orldjusticeproject.org/sites/default/files/documents/WJP%20Insights%202020%20-%20Online%20.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r.org/templates/story/story.php?storyId=12299374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wsj.com/articles/i-am-an-independent-impartial-judge-153869582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eacherspayteachers.com/Product/Legislative-Executive-and-Judicial-Branches-of-Government-13186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pixabay.com/es/la-justicia-escalas-equidad-68394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baas.ac.uk/usso/the-transatlantic-impact-of-civil-rights-anthem-we-shall-overcom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journalistsresource.org/studies/government/criminal-justice/civil-damage-awards-courts-news-media-power-judiciary-dynamic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creative-commons-images.com/highway-signs/e/equality.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freepngimg.com/png/30421-king" TargetMode="External"/><Relationship Id="rId5" Type="http://schemas.openxmlformats.org/officeDocument/2006/relationships/image" Target="../media/image17.png"/><Relationship Id="rId4" Type="http://schemas.openxmlformats.org/officeDocument/2006/relationships/hyperlink" Target="http://dakshindia.org/india-justice-report-2019-a-report-on-the-state-of-social-justice-in-india/"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ired.it/scienza/medicina/2020/02/23/notizie-scientificamente-rilevanti-coronavirus-italia/"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presshightech.com/" TargetMode="External"/><Relationship Id="rId5" Type="http://schemas.openxmlformats.org/officeDocument/2006/relationships/image" Target="../media/image19.jpeg"/><Relationship Id="rId4" Type="http://schemas.openxmlformats.org/officeDocument/2006/relationships/hyperlink" Target="https://pragmaticprophecy.com/category/community-health/coronavirus-covid-19/"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pxhere.com/en/photo/1052529" TargetMode="External"/><Relationship Id="rId13" Type="http://schemas.openxmlformats.org/officeDocument/2006/relationships/hyperlink" Target="https://pixabay.com/es/illustrations/la-justicia-escalas-equidad-683942/" TargetMode="External"/><Relationship Id="rId3" Type="http://schemas.openxmlformats.org/officeDocument/2006/relationships/hyperlink" Target="https://www.insauga.com/huge-grocery-store-set-to-cut-jobs-in-mississauga-and-beyond" TargetMode="External"/><Relationship Id="rId7" Type="http://schemas.openxmlformats.org/officeDocument/2006/relationships/hyperlink" Target="https://creativecommons.org/licenses/by/3.0/" TargetMode="External"/><Relationship Id="rId12" Type="http://schemas.openxmlformats.org/officeDocument/2006/relationships/hyperlink" Target="https://www.teacherspayteachers.com/Product/Legislative-Executive-and-Judicial-Branches-of-Government-1318603"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flickr.com/photos/us_mission_canada/4117029925/" TargetMode="External"/><Relationship Id="rId11" Type="http://schemas.openxmlformats.org/officeDocument/2006/relationships/hyperlink" Target="https://creativecommons.org/licenses/by-sa/3.0/" TargetMode="External"/><Relationship Id="rId5" Type="http://schemas.openxmlformats.org/officeDocument/2006/relationships/hyperlink" Target="https://www.goodfreephotos.com/albums/sports/player-running-with-football.jpg" TargetMode="External"/><Relationship Id="rId10" Type="http://schemas.openxmlformats.org/officeDocument/2006/relationships/hyperlink" Target="http://www.strongtowns.org/journal/2010/11/22/confessions-of-a-recovering-engineer.html" TargetMode="External"/><Relationship Id="rId4" Type="http://schemas.openxmlformats.org/officeDocument/2006/relationships/hyperlink" Target="https://creativecommons.org/licenses/by-nc-nd/3.0/" TargetMode="External"/><Relationship Id="rId9" Type="http://schemas.openxmlformats.org/officeDocument/2006/relationships/hyperlink" Target="http://www.pngall.com/social-media-png/download/12677" TargetMode="External"/><Relationship Id="rId14" Type="http://schemas.openxmlformats.org/officeDocument/2006/relationships/hyperlink" Target="http://www.baas.ac.uk/usso/the-transatlantic-impact-of-civil-rights-anthem-we-shall-overcom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dakshindia.org/india-justice-report-2019-a-report-on-the-state-of-social-justice-in-india/" TargetMode="External"/><Relationship Id="rId3" Type="http://schemas.openxmlformats.org/officeDocument/2006/relationships/hyperlink" Target="https://creativecommons.org/licenses/by-nd/3.0/" TargetMode="External"/><Relationship Id="rId7" Type="http://schemas.openxmlformats.org/officeDocument/2006/relationships/hyperlink" Target="https://creativecommons.org/licenses/by-nc/3.0/" TargetMode="External"/><Relationship Id="rId12" Type="http://schemas.openxmlformats.org/officeDocument/2006/relationships/hyperlink" Target="https://pragmaticprophecy.com/category/community-health/coronavirus-covid-19/" TargetMode="External"/><Relationship Id="rId2" Type="http://schemas.openxmlformats.org/officeDocument/2006/relationships/hyperlink" Target="https://journalistsresource.org/studies/government/criminal-justice/civil-damage-awards-courts-news-media-power-judiciary-dynamics/" TargetMode="External"/><Relationship Id="rId1" Type="http://schemas.openxmlformats.org/officeDocument/2006/relationships/slideLayout" Target="../slideLayouts/slideLayout2.xml"/><Relationship Id="rId6" Type="http://schemas.openxmlformats.org/officeDocument/2006/relationships/hyperlink" Target="https://freepngimg.com/png/30421-king" TargetMode="External"/><Relationship Id="rId11" Type="http://schemas.openxmlformats.org/officeDocument/2006/relationships/hyperlink" Target="https://www.presshightech.com/2020/05/covid-19-dashboard-by-center-for.html" TargetMode="External"/><Relationship Id="rId5" Type="http://schemas.openxmlformats.org/officeDocument/2006/relationships/hyperlink" Target="https://creativecommons.org/licenses/by-sa/3.0/" TargetMode="External"/><Relationship Id="rId10" Type="http://schemas.openxmlformats.org/officeDocument/2006/relationships/hyperlink" Target="https://www.wired.it/scienza/medicina/2020/02/23/notizie-scientificamente-rilevanti-coronavirus-italia/" TargetMode="External"/><Relationship Id="rId4" Type="http://schemas.openxmlformats.org/officeDocument/2006/relationships/hyperlink" Target="http://www.creative-commons-images.com/highway-signs/e/equality.html" TargetMode="External"/><Relationship Id="rId9"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pngall.com/social-media-png" TargetMode="External"/><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hyperlink" Target="https://www.goodfreephotos.com/sports/player-running-with-football.jpg.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lickr.com/photos/us_mission_canada/4117029925/"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s://www.insauga.com/huge-grocery-store-set-to-cut-jobs-in-mississauga-and-beyond" TargetMode="External"/><Relationship Id="rId4" Type="http://schemas.openxmlformats.org/officeDocument/2006/relationships/hyperlink" Target="https://pxhere.com/en/photo/639009"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strongtowns.org/journal/2010/11/22/confessions-of-a-recovering-engineer.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orldjusticeproject.org/sites/default/files/documents/WJP%20Insights%202020%20-%20Online%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F727-B337-480B-84D0-43D3BACBCB82}"/>
              </a:ext>
            </a:extLst>
          </p:cNvPr>
          <p:cNvSpPr>
            <a:spLocks noGrp="1"/>
          </p:cNvSpPr>
          <p:nvPr>
            <p:ph type="ctrTitle"/>
          </p:nvPr>
        </p:nvSpPr>
        <p:spPr>
          <a:xfrm>
            <a:off x="810000" y="660021"/>
            <a:ext cx="10572000" cy="3454780"/>
          </a:xfrm>
        </p:spPr>
        <p:txBody>
          <a:bodyPr/>
          <a:lstStyle/>
          <a:p>
            <a:pPr algn="ctr"/>
            <a:r>
              <a:rPr lang="en-US" sz="8800"/>
              <a:t>Law Day 2021</a:t>
            </a:r>
            <a:br>
              <a:rPr lang="en-US" sz="8800"/>
            </a:br>
            <a:endParaRPr lang="en-US"/>
          </a:p>
        </p:txBody>
      </p:sp>
      <p:pic>
        <p:nvPicPr>
          <p:cNvPr id="3" name="Picture 3">
            <a:extLst>
              <a:ext uri="{FF2B5EF4-FFF2-40B4-BE49-F238E27FC236}">
                <a16:creationId xmlns:a16="http://schemas.microsoft.com/office/drawing/2014/main" id="{4F027A71-0CAD-4E28-A166-F32244A96C55}"/>
              </a:ext>
            </a:extLst>
          </p:cNvPr>
          <p:cNvPicPr>
            <a:picLocks noChangeAspect="1"/>
          </p:cNvPicPr>
          <p:nvPr/>
        </p:nvPicPr>
        <p:blipFill>
          <a:blip r:embed="rId3"/>
          <a:stretch>
            <a:fillRect/>
          </a:stretch>
        </p:blipFill>
        <p:spPr>
          <a:xfrm>
            <a:off x="-5484" y="4606507"/>
            <a:ext cx="12203500" cy="2245739"/>
          </a:xfrm>
          <a:prstGeom prst="rect">
            <a:avLst/>
          </a:prstGeom>
        </p:spPr>
      </p:pic>
    </p:spTree>
    <p:extLst>
      <p:ext uri="{BB962C8B-B14F-4D97-AF65-F5344CB8AC3E}">
        <p14:creationId xmlns:p14="http://schemas.microsoft.com/office/powerpoint/2010/main" val="4029768565"/>
      </p:ext>
    </p:extLst>
  </p:cSld>
  <p:clrMapOvr>
    <a:masterClrMapping/>
  </p:clrMapOvr>
  <mc:AlternateContent xmlns:mc="http://schemas.openxmlformats.org/markup-compatibility/2006" xmlns:p14="http://schemas.microsoft.com/office/powerpoint/2010/main">
    <mc:Choice Requires="p14">
      <p:transition spd="slow" p14:dur="2000" advTm="13149"/>
    </mc:Choice>
    <mc:Fallback xmlns="">
      <p:transition spd="slow" advTm="131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9E69A-5746-433D-83F3-027D70642001}"/>
              </a:ext>
            </a:extLst>
          </p:cNvPr>
          <p:cNvSpPr>
            <a:spLocks noGrp="1"/>
          </p:cNvSpPr>
          <p:nvPr>
            <p:ph type="sldNum" sz="quarter" idx="12"/>
          </p:nvPr>
        </p:nvSpPr>
        <p:spPr>
          <a:xfrm>
            <a:off x="10681208" y="6099894"/>
            <a:ext cx="1062155" cy="490599"/>
          </a:xfrm>
        </p:spPr>
        <p:txBody>
          <a:bodyPr/>
          <a:lstStyle/>
          <a:p>
            <a:fld id="{A2DCA3DC-A2B0-4716-BFF7-71638408CED8}" type="slidenum">
              <a:rPr lang="en-US" smtClean="0"/>
              <a:t>10</a:t>
            </a:fld>
            <a:endParaRPr lang="en-US"/>
          </a:p>
        </p:txBody>
      </p:sp>
      <p:pic>
        <p:nvPicPr>
          <p:cNvPr id="7" name="Content Placeholder 6">
            <a:extLst>
              <a:ext uri="{FF2B5EF4-FFF2-40B4-BE49-F238E27FC236}">
                <a16:creationId xmlns:a16="http://schemas.microsoft.com/office/drawing/2014/main" id="{0049D190-DD3B-4ABC-83A0-08B817EB3DDE}"/>
              </a:ext>
            </a:extLst>
          </p:cNvPr>
          <p:cNvPicPr>
            <a:picLocks noGrp="1" noChangeAspect="1"/>
          </p:cNvPicPr>
          <p:nvPr>
            <p:ph idx="4294967295"/>
          </p:nvPr>
        </p:nvPicPr>
        <p:blipFill>
          <a:blip r:embed="rId3"/>
          <a:stretch>
            <a:fillRect/>
          </a:stretch>
        </p:blipFill>
        <p:spPr>
          <a:xfrm>
            <a:off x="74368" y="84905"/>
            <a:ext cx="11998362" cy="5869909"/>
          </a:xfrm>
        </p:spPr>
      </p:pic>
      <p:sp>
        <p:nvSpPr>
          <p:cNvPr id="6" name="Rectangle 5">
            <a:extLst>
              <a:ext uri="{FF2B5EF4-FFF2-40B4-BE49-F238E27FC236}">
                <a16:creationId xmlns:a16="http://schemas.microsoft.com/office/drawing/2014/main" id="{81EA3B98-7BD9-4D2F-8038-0566099C9806}"/>
              </a:ext>
            </a:extLst>
          </p:cNvPr>
          <p:cNvSpPr/>
          <p:nvPr/>
        </p:nvSpPr>
        <p:spPr>
          <a:xfrm>
            <a:off x="193638" y="6114099"/>
            <a:ext cx="11998362" cy="523220"/>
          </a:xfrm>
          <a:prstGeom prst="rect">
            <a:avLst/>
          </a:prstGeom>
        </p:spPr>
        <p:txBody>
          <a:bodyPr wrap="square">
            <a:spAutoFit/>
          </a:bodyPr>
          <a:lstStyle/>
          <a:p>
            <a:r>
              <a:rPr lang="en-US" sz="1400"/>
              <a:t>The World Justice Project (WJP) </a:t>
            </a:r>
            <a:r>
              <a:rPr lang="en-US" sz="1400" i="1"/>
              <a:t>Rule of Law Index 2020, </a:t>
            </a:r>
            <a:r>
              <a:rPr lang="en-US" sz="1400"/>
              <a:t>available at</a:t>
            </a:r>
            <a:r>
              <a:rPr lang="en-US" sz="1400" i="1"/>
              <a:t> </a:t>
            </a:r>
            <a:r>
              <a:rPr lang="en-US" sz="1400" i="1">
                <a:hlinkClick r:id="rId4"/>
              </a:rPr>
              <a:t>https://worldjusticeproject.org/sites/default/files/documents/WJP%20Insights%202020%20-%20Online%20.pdf</a:t>
            </a:r>
            <a:r>
              <a:rPr lang="en-US" sz="1400" i="1"/>
              <a:t>  </a:t>
            </a:r>
          </a:p>
        </p:txBody>
      </p:sp>
    </p:spTree>
    <p:extLst>
      <p:ext uri="{BB962C8B-B14F-4D97-AF65-F5344CB8AC3E}">
        <p14:creationId xmlns:p14="http://schemas.microsoft.com/office/powerpoint/2010/main" val="147114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971702" y="1335506"/>
            <a:ext cx="10561418" cy="2394284"/>
          </a:xfrm>
        </p:spPr>
        <p:txBody>
          <a:bodyPr vert="horz" lIns="91440" tIns="45720" rIns="91440" bIns="45720" rtlCol="0" anchor="ctr">
            <a:noAutofit/>
          </a:bodyPr>
          <a:lstStyle/>
          <a:p>
            <a:pPr algn="ctr"/>
            <a:r>
              <a:rPr lang="en-US" sz="6600">
                <a:solidFill>
                  <a:schemeClr val="tx1"/>
                </a:solidFill>
              </a:rPr>
              <a:t> </a:t>
            </a:r>
            <a:br>
              <a:rPr lang="en-US" sz="6600">
                <a:solidFill>
                  <a:schemeClr val="tx1"/>
                </a:solidFill>
              </a:rPr>
            </a:br>
            <a:r>
              <a:rPr lang="en-US" sz="6600">
                <a:solidFill>
                  <a:schemeClr val="tx1"/>
                </a:solidFill>
              </a:rPr>
              <a:t>Rule of Law Principles</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11</a:t>
            </a:fld>
            <a:endParaRPr lang="en-US"/>
          </a:p>
        </p:txBody>
      </p:sp>
    </p:spTree>
    <p:extLst>
      <p:ext uri="{BB962C8B-B14F-4D97-AF65-F5344CB8AC3E}">
        <p14:creationId xmlns:p14="http://schemas.microsoft.com/office/powerpoint/2010/main" val="120611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9987-B8C7-4AAF-8292-1A7B62214994}"/>
              </a:ext>
            </a:extLst>
          </p:cNvPr>
          <p:cNvSpPr>
            <a:spLocks noGrp="1"/>
          </p:cNvSpPr>
          <p:nvPr>
            <p:ph type="title"/>
          </p:nvPr>
        </p:nvSpPr>
        <p:spPr>
          <a:xfrm>
            <a:off x="591670" y="220532"/>
            <a:ext cx="11353211" cy="1112640"/>
          </a:xfrm>
        </p:spPr>
        <p:txBody>
          <a:bodyPr/>
          <a:lstStyle/>
          <a:p>
            <a:r>
              <a:rPr lang="en-US"/>
              <a:t>Roadmap: Four Rule of Law Principles</a:t>
            </a:r>
          </a:p>
        </p:txBody>
      </p:sp>
      <p:sp>
        <p:nvSpPr>
          <p:cNvPr id="3" name="Content Placeholder 2">
            <a:extLst>
              <a:ext uri="{FF2B5EF4-FFF2-40B4-BE49-F238E27FC236}">
                <a16:creationId xmlns:a16="http://schemas.microsoft.com/office/drawing/2014/main" id="{19F300D0-2985-40D5-B4A1-3B007BE62D00}"/>
              </a:ext>
            </a:extLst>
          </p:cNvPr>
          <p:cNvSpPr>
            <a:spLocks noGrp="1"/>
          </p:cNvSpPr>
          <p:nvPr>
            <p:ph idx="1"/>
          </p:nvPr>
        </p:nvSpPr>
        <p:spPr>
          <a:xfrm>
            <a:off x="132347" y="1816768"/>
            <a:ext cx="11911263" cy="4820700"/>
          </a:xfrm>
        </p:spPr>
        <p:txBody>
          <a:bodyPr>
            <a:normAutofit fontScale="62500" lnSpcReduction="20000"/>
          </a:bodyPr>
          <a:lstStyle/>
          <a:p>
            <a:pPr marL="0" indent="0">
              <a:buNone/>
            </a:pPr>
            <a:endParaRPr lang="en-US" sz="3300"/>
          </a:p>
          <a:p>
            <a:pPr lvl="1"/>
            <a:r>
              <a:rPr lang="en-US" sz="4000"/>
              <a:t>The judiciary is independent. Judges and courts are fair and impartial.</a:t>
            </a:r>
          </a:p>
          <a:p>
            <a:pPr lvl="1"/>
            <a:endParaRPr lang="en-US" sz="4000"/>
          </a:p>
          <a:p>
            <a:pPr lvl="1"/>
            <a:r>
              <a:rPr lang="en-US" sz="4000"/>
              <a:t>Laws are shared openly and enforced fairly.</a:t>
            </a:r>
          </a:p>
          <a:p>
            <a:pPr lvl="1"/>
            <a:endParaRPr lang="en-US" sz="4000"/>
          </a:p>
          <a:p>
            <a:pPr lvl="1"/>
            <a:r>
              <a:rPr lang="en-US" sz="4000"/>
              <a:t>The same laws apply to everyone. Everyone is treated equally under the law.</a:t>
            </a:r>
          </a:p>
          <a:p>
            <a:pPr lvl="1"/>
            <a:endParaRPr lang="en-US" sz="4000"/>
          </a:p>
          <a:p>
            <a:pPr lvl="1"/>
            <a:r>
              <a:rPr lang="en-US" sz="4000"/>
              <a:t>Government power is constrained by publicly promulgated laws.</a:t>
            </a:r>
            <a:endParaRPr lang="en-US" sz="2800"/>
          </a:p>
        </p:txBody>
      </p:sp>
      <p:sp>
        <p:nvSpPr>
          <p:cNvPr id="4" name="Slide Number Placeholder 3">
            <a:extLst>
              <a:ext uri="{FF2B5EF4-FFF2-40B4-BE49-F238E27FC236}">
                <a16:creationId xmlns:a16="http://schemas.microsoft.com/office/drawing/2014/main" id="{E93BB095-2579-46A4-A432-73EB4F902EAF}"/>
              </a:ext>
            </a:extLst>
          </p:cNvPr>
          <p:cNvSpPr>
            <a:spLocks noGrp="1"/>
          </p:cNvSpPr>
          <p:nvPr>
            <p:ph type="sldNum" sz="quarter" idx="12"/>
          </p:nvPr>
        </p:nvSpPr>
        <p:spPr/>
        <p:txBody>
          <a:bodyPr/>
          <a:lstStyle/>
          <a:p>
            <a:fld id="{A2DCA3DC-A2B0-4716-BFF7-71638408CED8}" type="slidenum">
              <a:rPr lang="en-US" smtClean="0"/>
              <a:t>12</a:t>
            </a:fld>
            <a:endParaRPr lang="en-US"/>
          </a:p>
        </p:txBody>
      </p:sp>
    </p:spTree>
    <p:extLst>
      <p:ext uri="{BB962C8B-B14F-4D97-AF65-F5344CB8AC3E}">
        <p14:creationId xmlns:p14="http://schemas.microsoft.com/office/powerpoint/2010/main" val="77812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304800" y="278296"/>
            <a:ext cx="11569148" cy="4141900"/>
          </a:xfrm>
        </p:spPr>
        <p:txBody>
          <a:bodyPr>
            <a:noAutofit/>
          </a:bodyPr>
          <a:lstStyle/>
          <a:p>
            <a:pPr algn="ctr"/>
            <a:r>
              <a:rPr lang="en-US" sz="5400">
                <a:solidFill>
                  <a:schemeClr val="tx1"/>
                </a:solidFill>
              </a:rPr>
              <a:t>Principle One</a:t>
            </a:r>
            <a:br>
              <a:rPr lang="en-US" sz="5400">
                <a:solidFill>
                  <a:schemeClr val="tx1"/>
                </a:solidFill>
              </a:rPr>
            </a:br>
            <a:br>
              <a:rPr lang="en-US" sz="5400">
                <a:solidFill>
                  <a:schemeClr val="tx1"/>
                </a:solidFill>
              </a:rPr>
            </a:br>
            <a:r>
              <a:rPr lang="en-US" sz="5400">
                <a:solidFill>
                  <a:schemeClr val="tx1"/>
                </a:solidFill>
                <a:latin typeface="Arial" panose="020B0604020202020204" pitchFamily="34" charset="0"/>
              </a:rPr>
              <a:t>An Independent Judiciary and </a:t>
            </a:r>
            <a:br>
              <a:rPr lang="en-US" sz="5400">
                <a:solidFill>
                  <a:schemeClr val="tx1"/>
                </a:solidFill>
                <a:latin typeface="Arial" panose="020B0604020202020204" pitchFamily="34" charset="0"/>
              </a:rPr>
            </a:br>
            <a:r>
              <a:rPr lang="en-US" sz="5400">
                <a:solidFill>
                  <a:schemeClr val="tx1"/>
                </a:solidFill>
                <a:latin typeface="Arial" panose="020B0604020202020204" pitchFamily="34" charset="0"/>
              </a:rPr>
              <a:t>Fair and Impartial Judges</a:t>
            </a:r>
            <a:endParaRPr lang="en-US" sz="5400">
              <a:solidFill>
                <a:schemeClr val="tx1"/>
              </a:solidFill>
            </a:endParaRP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13</a:t>
            </a:fld>
            <a:endParaRPr lang="en-US"/>
          </a:p>
        </p:txBody>
      </p:sp>
    </p:spTree>
    <p:extLst>
      <p:ext uri="{BB962C8B-B14F-4D97-AF65-F5344CB8AC3E}">
        <p14:creationId xmlns:p14="http://schemas.microsoft.com/office/powerpoint/2010/main" val="119970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D66333-A34D-43B7-8033-50E4074BD495}"/>
              </a:ext>
            </a:extLst>
          </p:cNvPr>
          <p:cNvSpPr>
            <a:spLocks noGrp="1"/>
          </p:cNvSpPr>
          <p:nvPr>
            <p:ph type="title"/>
          </p:nvPr>
        </p:nvSpPr>
        <p:spPr>
          <a:xfrm>
            <a:off x="185529" y="106018"/>
            <a:ext cx="11807687" cy="1549566"/>
          </a:xfrm>
        </p:spPr>
        <p:txBody>
          <a:bodyPr>
            <a:normAutofit/>
          </a:bodyPr>
          <a:lstStyle/>
          <a:p>
            <a:r>
              <a:rPr lang="en-US"/>
              <a:t>Principle One: An Independent Judiciary and Fair and Impartial Judges</a:t>
            </a:r>
          </a:p>
        </p:txBody>
      </p:sp>
      <p:sp>
        <p:nvSpPr>
          <p:cNvPr id="7" name="Content Placeholder 6">
            <a:extLst>
              <a:ext uri="{FF2B5EF4-FFF2-40B4-BE49-F238E27FC236}">
                <a16:creationId xmlns:a16="http://schemas.microsoft.com/office/drawing/2014/main" id="{A475C8C1-835C-4FFB-B7A4-077EA3A7452E}"/>
              </a:ext>
            </a:extLst>
          </p:cNvPr>
          <p:cNvSpPr>
            <a:spLocks noGrp="1"/>
          </p:cNvSpPr>
          <p:nvPr>
            <p:ph idx="1"/>
          </p:nvPr>
        </p:nvSpPr>
        <p:spPr>
          <a:xfrm>
            <a:off x="185530" y="2159755"/>
            <a:ext cx="11807686" cy="4592227"/>
          </a:xfrm>
        </p:spPr>
        <p:txBody>
          <a:bodyPr>
            <a:normAutofit fontScale="92500" lnSpcReduction="10000"/>
          </a:bodyPr>
          <a:lstStyle/>
          <a:p>
            <a:pPr marL="0" indent="0">
              <a:buNone/>
            </a:pPr>
            <a:r>
              <a:rPr lang="en-US" sz="3200" b="1"/>
              <a:t>Justice Felix Frankfurter</a:t>
            </a:r>
          </a:p>
          <a:p>
            <a:pPr marL="0" indent="0">
              <a:buNone/>
            </a:pPr>
            <a:r>
              <a:rPr lang="en-US" sz="2400" b="1"/>
              <a:t>Associate Justice of the Supreme Court, in office 1939-1962</a:t>
            </a:r>
          </a:p>
          <a:p>
            <a:pPr marL="0" indent="0">
              <a:buNone/>
            </a:pPr>
            <a:endParaRPr lang="en-US"/>
          </a:p>
          <a:p>
            <a:pPr marL="0" indent="0">
              <a:buNone/>
            </a:pPr>
            <a:r>
              <a:rPr lang="en-US" sz="3200"/>
              <a:t>“There can be no free society without law administered through an independent judiciary. If one man can be allowed to determine for himself what is law, every man can. That means first chaos, then tyranny. Legal process is an essential part of the democratic process.”</a:t>
            </a:r>
          </a:p>
          <a:p>
            <a:pPr marL="0" indent="0">
              <a:buNone/>
            </a:pPr>
            <a:endParaRPr lang="en-US" sz="3200" i="1"/>
          </a:p>
          <a:p>
            <a:pPr marL="0" indent="0">
              <a:buNone/>
            </a:pPr>
            <a:r>
              <a:rPr lang="en-US" sz="2400" i="1"/>
              <a:t>United States v. United Mine Workers</a:t>
            </a:r>
            <a:r>
              <a:rPr lang="en-US" sz="2400"/>
              <a:t> (1947)</a:t>
            </a:r>
          </a:p>
        </p:txBody>
      </p:sp>
      <p:sp>
        <p:nvSpPr>
          <p:cNvPr id="5" name="Slide Number Placeholder 4">
            <a:extLst>
              <a:ext uri="{FF2B5EF4-FFF2-40B4-BE49-F238E27FC236}">
                <a16:creationId xmlns:a16="http://schemas.microsoft.com/office/drawing/2014/main" id="{5E633A96-7F1C-45BB-9832-EF8F8D40A7D3}"/>
              </a:ext>
            </a:extLst>
          </p:cNvPr>
          <p:cNvSpPr>
            <a:spLocks noGrp="1"/>
          </p:cNvSpPr>
          <p:nvPr>
            <p:ph type="sldNum" sz="quarter" idx="12"/>
          </p:nvPr>
        </p:nvSpPr>
        <p:spPr/>
        <p:txBody>
          <a:bodyPr/>
          <a:lstStyle/>
          <a:p>
            <a:fld id="{A2DCA3DC-A2B0-4716-BFF7-71638408CED8}" type="slidenum">
              <a:rPr lang="en-US" smtClean="0"/>
              <a:t>14</a:t>
            </a:fld>
            <a:endParaRPr lang="en-US"/>
          </a:p>
        </p:txBody>
      </p:sp>
    </p:spTree>
    <p:extLst>
      <p:ext uri="{BB962C8B-B14F-4D97-AF65-F5344CB8AC3E}">
        <p14:creationId xmlns:p14="http://schemas.microsoft.com/office/powerpoint/2010/main" val="211238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0D8-B281-4B89-B36F-498F64DE775F}"/>
              </a:ext>
            </a:extLst>
          </p:cNvPr>
          <p:cNvSpPr>
            <a:spLocks noGrp="1"/>
          </p:cNvSpPr>
          <p:nvPr>
            <p:ph type="title"/>
          </p:nvPr>
        </p:nvSpPr>
        <p:spPr>
          <a:xfrm>
            <a:off x="159026" y="132523"/>
            <a:ext cx="11887200" cy="1655846"/>
          </a:xfrm>
        </p:spPr>
        <p:txBody>
          <a:bodyPr>
            <a:normAutofit/>
          </a:bodyPr>
          <a:lstStyle/>
          <a:p>
            <a:r>
              <a:rPr lang="en-US">
                <a:cs typeface="Arial" panose="020B0604020202020204" pitchFamily="34" charset="0"/>
              </a:rPr>
              <a:t>Principle One: </a:t>
            </a:r>
            <a:r>
              <a:rPr lang="en-US">
                <a:solidFill>
                  <a:prstClr val="white"/>
                </a:solidFill>
                <a:cs typeface="Arial" panose="020B0604020202020204" pitchFamily="34" charset="0"/>
              </a:rPr>
              <a:t>An Independent Judiciary and Fair and Impartial Judges</a:t>
            </a:r>
            <a:endParaRPr lang="en-US">
              <a:cs typeface="Arial" panose="020B0604020202020204" pitchFamily="34" charset="0"/>
            </a:endParaRPr>
          </a:p>
        </p:txBody>
      </p:sp>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451514" y="2129589"/>
            <a:ext cx="11399591" cy="4595888"/>
          </a:xfrm>
        </p:spPr>
        <p:txBody>
          <a:bodyPr>
            <a:normAutofit lnSpcReduction="10000"/>
          </a:bodyPr>
          <a:lstStyle/>
          <a:p>
            <a:pPr marL="0" indent="0">
              <a:buNone/>
            </a:pPr>
            <a:r>
              <a:rPr lang="en-US" sz="3200" b="1"/>
              <a:t>Justice Sandra Day O’Connor</a:t>
            </a:r>
          </a:p>
          <a:p>
            <a:pPr marL="0" indent="0">
              <a:buNone/>
            </a:pPr>
            <a:r>
              <a:rPr lang="en-US" sz="2400" b="1"/>
              <a:t>Associate Justice of the Supreme Court, in office 1981-2006</a:t>
            </a:r>
          </a:p>
          <a:p>
            <a:pPr marL="0" indent="0">
              <a:buNone/>
            </a:pPr>
            <a:endParaRPr lang="en-US" sz="2400" b="1"/>
          </a:p>
          <a:p>
            <a:pPr marL="0" indent="0">
              <a:buNone/>
            </a:pPr>
            <a:r>
              <a:rPr lang="en-US" sz="2800"/>
              <a:t>“The founders realized there has to be some place where being right is more important than being popular or powerful and where fairness trumps strength. And, in our country, that place is supposed to be the courtroom.”</a:t>
            </a:r>
          </a:p>
          <a:p>
            <a:pPr marL="0" indent="0">
              <a:buNone/>
            </a:pPr>
            <a:endParaRPr lang="en-US" sz="2800"/>
          </a:p>
          <a:p>
            <a:pPr marL="0" indent="0">
              <a:buNone/>
            </a:pPr>
            <a:r>
              <a:rPr lang="en-US" sz="2000" i="1"/>
              <a:t>Interview with NPR </a:t>
            </a:r>
            <a:r>
              <a:rPr lang="en-US" sz="2000"/>
              <a:t>(January 16, 2010), available at  </a:t>
            </a:r>
            <a:r>
              <a:rPr lang="en-US" sz="2000" i="1">
                <a:hlinkClick r:id="rId3"/>
              </a:rPr>
              <a:t>https://www.npr.org/templates/story/story.php?storyId=122993740</a:t>
            </a:r>
            <a:r>
              <a:rPr lang="en-US" sz="2000" i="1"/>
              <a:t> </a:t>
            </a:r>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15</a:t>
            </a:fld>
            <a:endParaRPr lang="en-US"/>
          </a:p>
        </p:txBody>
      </p:sp>
    </p:spTree>
    <p:extLst>
      <p:ext uri="{BB962C8B-B14F-4D97-AF65-F5344CB8AC3E}">
        <p14:creationId xmlns:p14="http://schemas.microsoft.com/office/powerpoint/2010/main" val="42556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E6E8-7702-4D1D-994C-C7E7AC0EFEEA}"/>
              </a:ext>
            </a:extLst>
          </p:cNvPr>
          <p:cNvSpPr>
            <a:spLocks noGrp="1"/>
          </p:cNvSpPr>
          <p:nvPr>
            <p:ph type="title"/>
          </p:nvPr>
        </p:nvSpPr>
        <p:spPr>
          <a:xfrm>
            <a:off x="282352" y="0"/>
            <a:ext cx="11909648" cy="1669098"/>
          </a:xfrm>
        </p:spPr>
        <p:txBody>
          <a:bodyPr>
            <a:normAutofit/>
          </a:bodyPr>
          <a:lstStyle/>
          <a:p>
            <a:r>
              <a:rPr lang="en-US">
                <a:latin typeface="Arial" panose="020B0604020202020204" pitchFamily="34" charset="0"/>
                <a:cs typeface="Arial" panose="020B0604020202020204" pitchFamily="34" charset="0"/>
              </a:rPr>
              <a:t>Principle One: </a:t>
            </a:r>
            <a:r>
              <a:rPr lang="en-US">
                <a:solidFill>
                  <a:prstClr val="white"/>
                </a:solidFill>
                <a:latin typeface="Arial" panose="020B0604020202020204" pitchFamily="34" charset="0"/>
                <a:cs typeface="Arial" panose="020B0604020202020204" pitchFamily="34" charset="0"/>
              </a:rPr>
              <a:t>An Independent Judiciary and Fair and Impartial Judges</a:t>
            </a:r>
            <a:endParaRPr lang="en-US"/>
          </a:p>
        </p:txBody>
      </p:sp>
      <p:sp>
        <p:nvSpPr>
          <p:cNvPr id="3" name="Content Placeholder 2">
            <a:extLst>
              <a:ext uri="{FF2B5EF4-FFF2-40B4-BE49-F238E27FC236}">
                <a16:creationId xmlns:a16="http://schemas.microsoft.com/office/drawing/2014/main" id="{49776D19-A1A6-44DD-8CF1-8A21BBA67A96}"/>
              </a:ext>
            </a:extLst>
          </p:cNvPr>
          <p:cNvSpPr>
            <a:spLocks noGrp="1"/>
          </p:cNvSpPr>
          <p:nvPr>
            <p:ph sz="half" idx="1"/>
          </p:nvPr>
        </p:nvSpPr>
        <p:spPr>
          <a:xfrm>
            <a:off x="451514" y="2239617"/>
            <a:ext cx="11288972" cy="3937347"/>
          </a:xfrm>
        </p:spPr>
        <p:txBody>
          <a:bodyPr>
            <a:normAutofit lnSpcReduction="10000"/>
          </a:bodyPr>
          <a:lstStyle/>
          <a:p>
            <a:pPr marL="0" indent="0">
              <a:buNone/>
            </a:pPr>
            <a:r>
              <a:rPr lang="en-US" sz="3200" b="1"/>
              <a:t>Justice Brett Kavanaugh</a:t>
            </a:r>
          </a:p>
          <a:p>
            <a:pPr marL="0" indent="0">
              <a:buNone/>
            </a:pPr>
            <a:r>
              <a:rPr lang="en-US" sz="2400" b="1"/>
              <a:t>Associate Justice of the United States Supreme Court, in office 2018-present</a:t>
            </a:r>
          </a:p>
          <a:p>
            <a:pPr marL="0" indent="0">
              <a:buNone/>
            </a:pPr>
            <a:endParaRPr lang="en-US" sz="1600" b="1"/>
          </a:p>
          <a:p>
            <a:pPr marL="0" indent="0">
              <a:buNone/>
            </a:pPr>
            <a:r>
              <a:rPr lang="en-US" sz="2400"/>
              <a:t>“…a judge must be independent, not swayed by public pressure. Our independent judiciary is the crown jewel of our constitutional republic. The Supreme Court is the last line of defense for the separation of powers, and for the rights and liberties guaranteed by the Constitution.”</a:t>
            </a:r>
          </a:p>
          <a:p>
            <a:pPr marL="0" indent="0">
              <a:buNone/>
            </a:pPr>
            <a:endParaRPr lang="en-US"/>
          </a:p>
          <a:p>
            <a:pPr marL="0" indent="0">
              <a:buNone/>
            </a:pPr>
            <a:r>
              <a:rPr lang="en-US"/>
              <a:t>Wall Street Journal Editorial (October 4, 2018), available at </a:t>
            </a:r>
            <a:r>
              <a:rPr lang="en-US">
                <a:hlinkClick r:id="rId3"/>
              </a:rPr>
              <a:t>https://www.wsj.com/articles/i-am-an-independent-impartial-judge-1538695822</a:t>
            </a:r>
            <a:r>
              <a:rPr lang="en-US"/>
              <a:t> </a:t>
            </a:r>
          </a:p>
          <a:p>
            <a:pPr marL="0" indent="0">
              <a:buNone/>
            </a:pPr>
            <a:endParaRPr lang="en-US"/>
          </a:p>
        </p:txBody>
      </p:sp>
      <p:sp>
        <p:nvSpPr>
          <p:cNvPr id="5" name="Slide Number Placeholder 4">
            <a:extLst>
              <a:ext uri="{FF2B5EF4-FFF2-40B4-BE49-F238E27FC236}">
                <a16:creationId xmlns:a16="http://schemas.microsoft.com/office/drawing/2014/main" id="{87277222-AEB3-459A-95DB-E9AA9A112680}"/>
              </a:ext>
            </a:extLst>
          </p:cNvPr>
          <p:cNvSpPr>
            <a:spLocks noGrp="1"/>
          </p:cNvSpPr>
          <p:nvPr>
            <p:ph type="sldNum" sz="quarter" idx="12"/>
          </p:nvPr>
        </p:nvSpPr>
        <p:spPr/>
        <p:txBody>
          <a:bodyPr/>
          <a:lstStyle/>
          <a:p>
            <a:fld id="{A2DCA3DC-A2B0-4716-BFF7-71638408CED8}" type="slidenum">
              <a:rPr lang="en-US" smtClean="0"/>
              <a:t>16</a:t>
            </a:fld>
            <a:endParaRPr lang="en-US"/>
          </a:p>
        </p:txBody>
      </p:sp>
    </p:spTree>
    <p:extLst>
      <p:ext uri="{BB962C8B-B14F-4D97-AF65-F5344CB8AC3E}">
        <p14:creationId xmlns:p14="http://schemas.microsoft.com/office/powerpoint/2010/main" val="227883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4D40-760B-4A7F-92ED-00D7B1570C3A}"/>
              </a:ext>
            </a:extLst>
          </p:cNvPr>
          <p:cNvSpPr>
            <a:spLocks noGrp="1"/>
          </p:cNvSpPr>
          <p:nvPr>
            <p:ph type="title"/>
          </p:nvPr>
        </p:nvSpPr>
        <p:spPr>
          <a:xfrm>
            <a:off x="441510" y="411707"/>
            <a:ext cx="11298976" cy="1034956"/>
          </a:xfrm>
        </p:spPr>
        <p:txBody>
          <a:bodyPr/>
          <a:lstStyle/>
          <a:p>
            <a:r>
              <a:rPr lang="en-US">
                <a:solidFill>
                  <a:prstClr val="white"/>
                </a:solidFill>
              </a:rPr>
              <a:t>Case Study: </a:t>
            </a:r>
            <a:r>
              <a:rPr lang="en-US" i="1"/>
              <a:t>Marbury v. Madison </a:t>
            </a:r>
            <a:r>
              <a:rPr lang="en-US"/>
              <a:t>(1803)</a:t>
            </a:r>
          </a:p>
        </p:txBody>
      </p:sp>
      <p:sp>
        <p:nvSpPr>
          <p:cNvPr id="3" name="Content Placeholder 2">
            <a:extLst>
              <a:ext uri="{FF2B5EF4-FFF2-40B4-BE49-F238E27FC236}">
                <a16:creationId xmlns:a16="http://schemas.microsoft.com/office/drawing/2014/main" id="{261E2265-FD13-4021-846F-D64D785C9615}"/>
              </a:ext>
            </a:extLst>
          </p:cNvPr>
          <p:cNvSpPr>
            <a:spLocks noGrp="1"/>
          </p:cNvSpPr>
          <p:nvPr>
            <p:ph idx="1"/>
          </p:nvPr>
        </p:nvSpPr>
        <p:spPr>
          <a:xfrm>
            <a:off x="159026" y="2112367"/>
            <a:ext cx="7460974" cy="4649043"/>
          </a:xfrm>
        </p:spPr>
        <p:txBody>
          <a:bodyPr>
            <a:normAutofit lnSpcReduction="10000"/>
          </a:bodyPr>
          <a:lstStyle/>
          <a:p>
            <a:r>
              <a:rPr lang="en-US" sz="2000"/>
              <a:t>An independent judiciary is now considered fundamental to the rule of law. But that was not always the case…</a:t>
            </a:r>
          </a:p>
          <a:p>
            <a:pPr lvl="1"/>
            <a:r>
              <a:rPr lang="en-US" sz="2000"/>
              <a:t>The Constitution does not say explicitly that a court can strike down a law passed by Congress and signed by the President.</a:t>
            </a:r>
          </a:p>
          <a:p>
            <a:pPr lvl="1"/>
            <a:r>
              <a:rPr lang="en-US" sz="2000" i="1"/>
              <a:t>Marbury v. Madison </a:t>
            </a:r>
            <a:r>
              <a:rPr lang="en-US" sz="2000"/>
              <a:t>was the first case in which the United States Supreme Court decided that a law passed by Congress and signed by the President was unconstitutional and had to be invalidated. </a:t>
            </a:r>
          </a:p>
          <a:p>
            <a:pPr>
              <a:lnSpc>
                <a:spcPct val="85000"/>
              </a:lnSpc>
              <a:spcBef>
                <a:spcPts val="1800"/>
              </a:spcBef>
              <a:spcAft>
                <a:spcPts val="0"/>
              </a:spcAft>
            </a:pPr>
            <a:r>
              <a:rPr lang="en-US" sz="2000"/>
              <a:t>This established the principle of “Judicial Review” </a:t>
            </a:r>
          </a:p>
          <a:p>
            <a:pPr lvl="1">
              <a:lnSpc>
                <a:spcPct val="85000"/>
              </a:lnSpc>
              <a:spcBef>
                <a:spcPts val="1800"/>
              </a:spcBef>
              <a:spcAft>
                <a:spcPts val="0"/>
              </a:spcAft>
            </a:pPr>
            <a:r>
              <a:rPr lang="en-US" sz="2000"/>
              <a:t>Federal courts have the power to decide if a law is constitutional or not.</a:t>
            </a:r>
            <a:r>
              <a:rPr lang="en-US" sz="2000">
                <a:solidFill>
                  <a:prstClr val="black"/>
                </a:solidFill>
              </a:rPr>
              <a:t> </a:t>
            </a:r>
            <a:endParaRPr lang="en-US"/>
          </a:p>
        </p:txBody>
      </p:sp>
      <p:sp>
        <p:nvSpPr>
          <p:cNvPr id="4" name="Slide Number Placeholder 3">
            <a:extLst>
              <a:ext uri="{FF2B5EF4-FFF2-40B4-BE49-F238E27FC236}">
                <a16:creationId xmlns:a16="http://schemas.microsoft.com/office/drawing/2014/main" id="{C0CDFF92-AD06-4543-8435-5C2D378EA142}"/>
              </a:ext>
            </a:extLst>
          </p:cNvPr>
          <p:cNvSpPr>
            <a:spLocks noGrp="1"/>
          </p:cNvSpPr>
          <p:nvPr>
            <p:ph type="sldNum" sz="quarter" idx="12"/>
          </p:nvPr>
        </p:nvSpPr>
        <p:spPr/>
        <p:txBody>
          <a:bodyPr/>
          <a:lstStyle/>
          <a:p>
            <a:fld id="{A2DCA3DC-A2B0-4716-BFF7-71638408CED8}" type="slidenum">
              <a:rPr lang="en-US" smtClean="0"/>
              <a:t>17</a:t>
            </a:fld>
            <a:endParaRPr lang="en-US"/>
          </a:p>
        </p:txBody>
      </p:sp>
      <p:pic>
        <p:nvPicPr>
          <p:cNvPr id="7" name="Picture 6">
            <a:extLst>
              <a:ext uri="{FF2B5EF4-FFF2-40B4-BE49-F238E27FC236}">
                <a16:creationId xmlns:a16="http://schemas.microsoft.com/office/drawing/2014/main" id="{A309BDC6-6B15-4AF8-858E-8E63281289E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19233" y="2112367"/>
            <a:ext cx="3490175" cy="4294120"/>
          </a:xfrm>
          <a:prstGeom prst="rect">
            <a:avLst/>
          </a:prstGeom>
        </p:spPr>
      </p:pic>
    </p:spTree>
    <p:extLst>
      <p:ext uri="{BB962C8B-B14F-4D97-AF65-F5344CB8AC3E}">
        <p14:creationId xmlns:p14="http://schemas.microsoft.com/office/powerpoint/2010/main" val="207318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0D8-B281-4B89-B36F-498F64DE775F}"/>
              </a:ext>
            </a:extLst>
          </p:cNvPr>
          <p:cNvSpPr>
            <a:spLocks noGrp="1"/>
          </p:cNvSpPr>
          <p:nvPr>
            <p:ph type="title"/>
          </p:nvPr>
        </p:nvSpPr>
        <p:spPr>
          <a:xfrm>
            <a:off x="344556" y="112642"/>
            <a:ext cx="11489635" cy="1570384"/>
          </a:xfrm>
        </p:spPr>
        <p:txBody>
          <a:bodyPr>
            <a:normAutofit/>
          </a:bodyPr>
          <a:lstStyle/>
          <a:p>
            <a:r>
              <a:rPr lang="en-US">
                <a:cs typeface="Arial" panose="020B0604020202020204" pitchFamily="34" charset="0"/>
              </a:rPr>
              <a:t>Key Takeaways: </a:t>
            </a:r>
            <a:r>
              <a:rPr lang="en-US">
                <a:solidFill>
                  <a:prstClr val="white"/>
                </a:solidFill>
                <a:cs typeface="Arial" panose="020B0604020202020204" pitchFamily="34" charset="0"/>
              </a:rPr>
              <a:t>An Independent Judiciary and Fair and Impartial Judges</a:t>
            </a:r>
            <a:endParaRPr lang="en-US">
              <a:cs typeface="Arial" panose="020B0604020202020204" pitchFamily="34" charset="0"/>
            </a:endParaRPr>
          </a:p>
        </p:txBody>
      </p:sp>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172278" y="2012068"/>
            <a:ext cx="9448799" cy="4733290"/>
          </a:xfrm>
        </p:spPr>
        <p:txBody>
          <a:bodyPr>
            <a:normAutofit lnSpcReduction="10000"/>
          </a:bodyPr>
          <a:lstStyle/>
          <a:p>
            <a:r>
              <a:rPr lang="en-US" sz="2800"/>
              <a:t>In an independent judiciary, a judge is free to weigh facts and the law to make decisions on cases without outside pressure.</a:t>
            </a:r>
          </a:p>
          <a:p>
            <a:r>
              <a:rPr lang="en-US" sz="2800"/>
              <a:t>Judges make decisions independent of politics or personal views.</a:t>
            </a:r>
          </a:p>
          <a:p>
            <a:r>
              <a:rPr lang="en-US" sz="2800"/>
              <a:t>Because judges do not face the political pressures, it is easier for them to make unpopular decisions when the law requires it.</a:t>
            </a:r>
          </a:p>
          <a:p>
            <a:r>
              <a:rPr lang="en-US" sz="2800"/>
              <a:t>In the courtroom, the merits of one’s position are determinative.</a:t>
            </a:r>
            <a:endParaRPr lang="en-US"/>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18</a:t>
            </a:fld>
            <a:endParaRPr lang="en-US"/>
          </a:p>
        </p:txBody>
      </p:sp>
      <p:pic>
        <p:nvPicPr>
          <p:cNvPr id="8" name="Picture 7">
            <a:extLst>
              <a:ext uri="{FF2B5EF4-FFF2-40B4-BE49-F238E27FC236}">
                <a16:creationId xmlns:a16="http://schemas.microsoft.com/office/drawing/2014/main" id="{B22749E3-1864-47FB-81FC-91F80068AD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82539" y="2303910"/>
            <a:ext cx="2809461" cy="3611978"/>
          </a:xfrm>
          <a:prstGeom prst="rect">
            <a:avLst/>
          </a:prstGeom>
        </p:spPr>
      </p:pic>
    </p:spTree>
    <p:extLst>
      <p:ext uri="{BB962C8B-B14F-4D97-AF65-F5344CB8AC3E}">
        <p14:creationId xmlns:p14="http://schemas.microsoft.com/office/powerpoint/2010/main" val="348741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291549" y="447187"/>
            <a:ext cx="11648660" cy="1156325"/>
          </a:xfrm>
        </p:spPr>
        <p:txBody>
          <a:bodyPr>
            <a:noAutofit/>
          </a:bodyPr>
          <a:lstStyle/>
          <a:p>
            <a:r>
              <a:rPr lang="en-US">
                <a:cs typeface="Arial" panose="020B0604020202020204" pitchFamily="34" charset="0"/>
              </a:rPr>
              <a:t>Key Takeaways: </a:t>
            </a:r>
            <a:r>
              <a:rPr lang="en-US">
                <a:solidFill>
                  <a:prstClr val="white"/>
                </a:solidFill>
                <a:cs typeface="Arial" panose="020B0604020202020204" pitchFamily="34" charset="0"/>
              </a:rPr>
              <a:t>An Independent Judiciary and Fair and Impartial Judges</a:t>
            </a:r>
            <a:endParaRPr lang="en-US">
              <a:cs typeface="Arial" panose="020B0604020202020204" pitchFamily="34" charset="0"/>
            </a:endParaRP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198782" y="2009273"/>
            <a:ext cx="11860695" cy="4848727"/>
          </a:xfrm>
        </p:spPr>
        <p:txBody>
          <a:bodyPr/>
          <a:lstStyle/>
          <a:p>
            <a:r>
              <a:rPr lang="en-US" sz="3200"/>
              <a:t>The public has a right to access court proceedings and know how cases are decided. </a:t>
            </a:r>
          </a:p>
          <a:p>
            <a:r>
              <a:rPr lang="en-US" sz="3200"/>
              <a:t>People can attend trials and hearings and request copies of court records and documents.</a:t>
            </a:r>
          </a:p>
          <a:p>
            <a:r>
              <a:rPr lang="en-US" sz="3200"/>
              <a:t>Judicial opinions are published, so people can understand how a decision was made.</a:t>
            </a:r>
          </a:p>
          <a:p>
            <a:r>
              <a:rPr lang="en-US" sz="3200"/>
              <a:t>There are established, transparent processes for selecting judges.</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19</a:t>
            </a:fld>
            <a:endParaRPr lang="en-US"/>
          </a:p>
        </p:txBody>
      </p:sp>
    </p:spTree>
    <p:extLst>
      <p:ext uri="{BB962C8B-B14F-4D97-AF65-F5344CB8AC3E}">
        <p14:creationId xmlns:p14="http://schemas.microsoft.com/office/powerpoint/2010/main" val="366721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15EFD-01FB-42FB-ABB9-79D07343DF4B}"/>
              </a:ext>
            </a:extLst>
          </p:cNvPr>
          <p:cNvSpPr>
            <a:spLocks noGrp="1"/>
          </p:cNvSpPr>
          <p:nvPr>
            <p:ph idx="1"/>
          </p:nvPr>
        </p:nvSpPr>
        <p:spPr>
          <a:xfrm>
            <a:off x="488512" y="2418701"/>
            <a:ext cx="10554574" cy="3636511"/>
          </a:xfrm>
        </p:spPr>
        <p:txBody>
          <a:bodyPr>
            <a:noAutofit/>
          </a:bodyPr>
          <a:lstStyle/>
          <a:p>
            <a:pPr marL="0" indent="0" algn="ctr">
              <a:buNone/>
            </a:pPr>
            <a:r>
              <a:rPr lang="en-US" sz="8800" i="1">
                <a:latin typeface="+mj-lt"/>
              </a:rPr>
              <a:t>Advancing the</a:t>
            </a:r>
            <a:br>
              <a:rPr lang="en-US" sz="8800" i="1">
                <a:latin typeface="+mj-lt"/>
              </a:rPr>
            </a:br>
            <a:r>
              <a:rPr lang="en-US" sz="8800" i="1">
                <a:latin typeface="+mj-lt"/>
              </a:rPr>
              <a:t> Rule of Law, Now</a:t>
            </a:r>
            <a:br>
              <a:rPr lang="en-US" sz="8800" i="1">
                <a:latin typeface="+mj-lt"/>
              </a:rPr>
            </a:br>
            <a:endParaRPr lang="en-US" sz="8800">
              <a:latin typeface="+mj-lt"/>
            </a:endParaRPr>
          </a:p>
        </p:txBody>
      </p:sp>
    </p:spTree>
    <p:extLst>
      <p:ext uri="{BB962C8B-B14F-4D97-AF65-F5344CB8AC3E}">
        <p14:creationId xmlns:p14="http://schemas.microsoft.com/office/powerpoint/2010/main" val="1421383616"/>
      </p:ext>
    </p:extLst>
  </p:cSld>
  <p:clrMapOvr>
    <a:masterClrMapping/>
  </p:clrMapOvr>
  <mc:AlternateContent xmlns:mc="http://schemas.openxmlformats.org/markup-compatibility/2006" xmlns:p14="http://schemas.microsoft.com/office/powerpoint/2010/main">
    <mc:Choice Requires="p14">
      <p:transition spd="slow" p14:dur="2000" advTm="475"/>
    </mc:Choice>
    <mc:Fallback xmlns="">
      <p:transition spd="slow" advTm="4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637410" y="451513"/>
            <a:ext cx="10571998" cy="970450"/>
          </a:xfrm>
        </p:spPr>
        <p:txBody>
          <a:bodyPr/>
          <a:lstStyle/>
          <a:p>
            <a:r>
              <a:rPr lang="en-US">
                <a:cs typeface="Arial" panose="020B0604020202020204" pitchFamily="34" charset="0"/>
              </a:rPr>
              <a:t>Questions for Discussion</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344557" y="2027583"/>
            <a:ext cx="11714921" cy="4571999"/>
          </a:xfrm>
        </p:spPr>
        <p:txBody>
          <a:bodyPr>
            <a:normAutofit/>
          </a:bodyPr>
          <a:lstStyle/>
          <a:p>
            <a:r>
              <a:rPr lang="en-US" sz="3600"/>
              <a:t>Would it be a problem if everyone could determine the law for themselves? </a:t>
            </a:r>
          </a:p>
          <a:p>
            <a:r>
              <a:rPr lang="en-US" sz="3600"/>
              <a:t>Do you agree with Justice O’Connor that it is more important to be right than to be powerful in the courtroom?</a:t>
            </a:r>
          </a:p>
          <a:p>
            <a:r>
              <a:rPr lang="en-US" sz="3600"/>
              <a:t>Can you identify a challenge we face in maintaining an independent judiciary?</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20</a:t>
            </a:fld>
            <a:endParaRPr lang="en-US"/>
          </a:p>
        </p:txBody>
      </p:sp>
    </p:spTree>
    <p:extLst>
      <p:ext uri="{BB962C8B-B14F-4D97-AF65-F5344CB8AC3E}">
        <p14:creationId xmlns:p14="http://schemas.microsoft.com/office/powerpoint/2010/main" val="144040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0000" y="675861"/>
            <a:ext cx="10561418" cy="3744335"/>
          </a:xfrm>
        </p:spPr>
        <p:txBody>
          <a:bodyPr>
            <a:noAutofit/>
          </a:bodyPr>
          <a:lstStyle/>
          <a:p>
            <a:pPr algn="ctr"/>
            <a:r>
              <a:rPr lang="en-US" sz="5400">
                <a:solidFill>
                  <a:schemeClr val="tx1"/>
                </a:solidFill>
              </a:rPr>
              <a:t>Principle Two</a:t>
            </a:r>
            <a:br>
              <a:rPr lang="en-US" sz="5400">
                <a:solidFill>
                  <a:schemeClr val="tx1"/>
                </a:solidFill>
              </a:rPr>
            </a:br>
            <a:br>
              <a:rPr lang="en-US" sz="5400">
                <a:solidFill>
                  <a:schemeClr val="tx1"/>
                </a:solidFill>
              </a:rPr>
            </a:br>
            <a:r>
              <a:rPr lang="en-US" sz="5400">
                <a:solidFill>
                  <a:schemeClr val="tx1"/>
                </a:solidFill>
                <a:latin typeface="Arial" panose="020B0604020202020204" pitchFamily="34" charset="0"/>
              </a:rPr>
              <a:t>Openly Shared and Fairly Enforced Laws</a:t>
            </a:r>
            <a:endParaRPr lang="en-US" sz="5400">
              <a:solidFill>
                <a:schemeClr val="tx1"/>
              </a:solidFill>
            </a:endParaRP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21</a:t>
            </a:fld>
            <a:endParaRPr lang="en-US"/>
          </a:p>
        </p:txBody>
      </p:sp>
    </p:spTree>
    <p:extLst>
      <p:ext uri="{BB962C8B-B14F-4D97-AF65-F5344CB8AC3E}">
        <p14:creationId xmlns:p14="http://schemas.microsoft.com/office/powerpoint/2010/main" val="428384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017E-81EC-468B-A9D1-A78A113B42E9}"/>
              </a:ext>
            </a:extLst>
          </p:cNvPr>
          <p:cNvSpPr>
            <a:spLocks noGrp="1"/>
          </p:cNvSpPr>
          <p:nvPr>
            <p:ph type="title"/>
          </p:nvPr>
        </p:nvSpPr>
        <p:spPr>
          <a:xfrm>
            <a:off x="423081" y="232012"/>
            <a:ext cx="10958917" cy="1322104"/>
          </a:xfrm>
        </p:spPr>
        <p:txBody>
          <a:bodyPr/>
          <a:lstStyle/>
          <a:p>
            <a:r>
              <a:rPr lang="en-US"/>
              <a:t>Principle Two: Openly Shared and Fairly Enforced Laws</a:t>
            </a:r>
          </a:p>
        </p:txBody>
      </p:sp>
      <p:sp>
        <p:nvSpPr>
          <p:cNvPr id="3" name="Content Placeholder 2">
            <a:extLst>
              <a:ext uri="{FF2B5EF4-FFF2-40B4-BE49-F238E27FC236}">
                <a16:creationId xmlns:a16="http://schemas.microsoft.com/office/drawing/2014/main" id="{86BC6BE8-FD3C-4759-827F-61587E8BFAF2}"/>
              </a:ext>
            </a:extLst>
          </p:cNvPr>
          <p:cNvSpPr>
            <a:spLocks noGrp="1"/>
          </p:cNvSpPr>
          <p:nvPr>
            <p:ph idx="1"/>
          </p:nvPr>
        </p:nvSpPr>
        <p:spPr>
          <a:xfrm>
            <a:off x="451514" y="2296886"/>
            <a:ext cx="11556002" cy="4441372"/>
          </a:xfrm>
        </p:spPr>
        <p:txBody>
          <a:bodyPr>
            <a:normAutofit fontScale="92500" lnSpcReduction="20000"/>
          </a:bodyPr>
          <a:lstStyle/>
          <a:p>
            <a:pPr marL="0" indent="0">
              <a:buNone/>
            </a:pPr>
            <a:r>
              <a:rPr lang="en-US" sz="3500" b="1"/>
              <a:t>Jeremy Waldron</a:t>
            </a:r>
          </a:p>
          <a:p>
            <a:pPr marL="0" indent="0">
              <a:buNone/>
            </a:pPr>
            <a:r>
              <a:rPr lang="en-US" sz="3500" b="1"/>
              <a:t>Professor of Law and Philosophy, NYU</a:t>
            </a:r>
          </a:p>
          <a:p>
            <a:pPr marL="0" indent="0">
              <a:buNone/>
            </a:pPr>
            <a:r>
              <a:rPr lang="en-US" sz="3200"/>
              <a:t>“Law should be a body of norms promulgated as public knowledge so that people can study it, internalize it, figure out what it requires of them, and use it as a framework for their plans and expectations and for settling their disputes with others.”</a:t>
            </a:r>
          </a:p>
          <a:p>
            <a:pPr marL="0" indent="0">
              <a:buNone/>
            </a:pPr>
            <a:endParaRPr lang="en-US" sz="3200"/>
          </a:p>
          <a:p>
            <a:pPr marL="0" indent="0">
              <a:buNone/>
            </a:pPr>
            <a:r>
              <a:rPr lang="en-US" sz="2600" i="1"/>
              <a:t>The Rule of Law, Stanford Encyclopedia of Philosophy </a:t>
            </a:r>
            <a:r>
              <a:rPr lang="en-US" sz="2600"/>
              <a:t>(2016)</a:t>
            </a:r>
          </a:p>
          <a:p>
            <a:endParaRPr lang="en-US"/>
          </a:p>
        </p:txBody>
      </p:sp>
      <p:sp>
        <p:nvSpPr>
          <p:cNvPr id="4" name="Slide Number Placeholder 3">
            <a:extLst>
              <a:ext uri="{FF2B5EF4-FFF2-40B4-BE49-F238E27FC236}">
                <a16:creationId xmlns:a16="http://schemas.microsoft.com/office/drawing/2014/main" id="{2BF7C7D9-A12C-4ABC-8D3D-20F4A12BC9FE}"/>
              </a:ext>
            </a:extLst>
          </p:cNvPr>
          <p:cNvSpPr>
            <a:spLocks noGrp="1"/>
          </p:cNvSpPr>
          <p:nvPr>
            <p:ph type="sldNum" sz="quarter" idx="12"/>
          </p:nvPr>
        </p:nvSpPr>
        <p:spPr/>
        <p:txBody>
          <a:bodyPr/>
          <a:lstStyle/>
          <a:p>
            <a:fld id="{A2DCA3DC-A2B0-4716-BFF7-71638408CED8}" type="slidenum">
              <a:rPr lang="en-US" smtClean="0"/>
              <a:t>22</a:t>
            </a:fld>
            <a:endParaRPr lang="en-US"/>
          </a:p>
        </p:txBody>
      </p:sp>
    </p:spTree>
    <p:extLst>
      <p:ext uri="{BB962C8B-B14F-4D97-AF65-F5344CB8AC3E}">
        <p14:creationId xmlns:p14="http://schemas.microsoft.com/office/powerpoint/2010/main" val="246757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0D8-B281-4B89-B36F-498F64DE775F}"/>
              </a:ext>
            </a:extLst>
          </p:cNvPr>
          <p:cNvSpPr>
            <a:spLocks noGrp="1"/>
          </p:cNvSpPr>
          <p:nvPr>
            <p:ph type="title"/>
          </p:nvPr>
        </p:nvSpPr>
        <p:spPr>
          <a:xfrm>
            <a:off x="340057" y="479945"/>
            <a:ext cx="11511886" cy="970450"/>
          </a:xfrm>
        </p:spPr>
        <p:txBody>
          <a:bodyPr>
            <a:noAutofit/>
          </a:bodyPr>
          <a:lstStyle/>
          <a:p>
            <a:r>
              <a:rPr lang="en-US">
                <a:latin typeface="Arial" panose="020B0604020202020204" pitchFamily="34" charset="0"/>
                <a:cs typeface="Arial" panose="020B0604020202020204" pitchFamily="34" charset="0"/>
              </a:rPr>
              <a:t>Principle Two: Openly Shared and Fairly Enforced Laws</a:t>
            </a:r>
          </a:p>
        </p:txBody>
      </p:sp>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451514" y="2329542"/>
            <a:ext cx="11400429" cy="4397829"/>
          </a:xfrm>
        </p:spPr>
        <p:txBody>
          <a:bodyPr>
            <a:normAutofit fontScale="85000" lnSpcReduction="20000"/>
          </a:bodyPr>
          <a:lstStyle/>
          <a:p>
            <a:pPr marL="0" indent="0">
              <a:buNone/>
            </a:pPr>
            <a:r>
              <a:rPr lang="en-US" sz="3800" b="1"/>
              <a:t>Dr. Martin Luther King, Jr.</a:t>
            </a:r>
          </a:p>
          <a:p>
            <a:pPr marL="0" indent="0">
              <a:buNone/>
            </a:pPr>
            <a:r>
              <a:rPr lang="en-US" sz="3300" b="1"/>
              <a:t>Baptist Minister and Civil Rights Activist</a:t>
            </a:r>
          </a:p>
          <a:p>
            <a:pPr marL="0" indent="0">
              <a:buNone/>
            </a:pPr>
            <a:r>
              <a:rPr lang="en-US" sz="3200"/>
              <a:t>“Sometimes a law is just on its face and unjust in its application. For instance, I have been arrested on a charge of parading without a permit. Now, there is nothing wrong in having an ordinance which requires a permit for a parade. But such an ordinance becomes unjust when it is used to maintain segregation and to deny citizens the First-Amendment privilege of peaceful assembly and protest.”</a:t>
            </a:r>
          </a:p>
          <a:p>
            <a:pPr marL="0" indent="0">
              <a:buNone/>
            </a:pPr>
            <a:endParaRPr lang="en-US" sz="3200"/>
          </a:p>
          <a:p>
            <a:pPr marL="0" indent="0">
              <a:buNone/>
            </a:pPr>
            <a:r>
              <a:rPr lang="en-US" sz="2600" i="1"/>
              <a:t>Letter from a Birmingham Jail </a:t>
            </a:r>
            <a:r>
              <a:rPr lang="en-US" sz="2600"/>
              <a:t>(1963) </a:t>
            </a:r>
          </a:p>
          <a:p>
            <a:pPr marL="0" indent="0">
              <a:buNone/>
            </a:pPr>
            <a:endParaRPr lang="en-US"/>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23</a:t>
            </a:fld>
            <a:endParaRPr lang="en-US"/>
          </a:p>
        </p:txBody>
      </p:sp>
    </p:spTree>
    <p:extLst>
      <p:ext uri="{BB962C8B-B14F-4D97-AF65-F5344CB8AC3E}">
        <p14:creationId xmlns:p14="http://schemas.microsoft.com/office/powerpoint/2010/main" val="408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6A66-FFF7-4B83-8A59-6339EA483A61}"/>
              </a:ext>
            </a:extLst>
          </p:cNvPr>
          <p:cNvSpPr>
            <a:spLocks noGrp="1"/>
          </p:cNvSpPr>
          <p:nvPr>
            <p:ph type="title"/>
          </p:nvPr>
        </p:nvSpPr>
        <p:spPr>
          <a:xfrm>
            <a:off x="451514" y="271039"/>
            <a:ext cx="12095747" cy="1136655"/>
          </a:xfrm>
        </p:spPr>
        <p:txBody>
          <a:bodyPr/>
          <a:lstStyle/>
          <a:p>
            <a:r>
              <a:rPr lang="en-US"/>
              <a:t>Case Study: </a:t>
            </a:r>
            <a:r>
              <a:rPr lang="en-US" i="1"/>
              <a:t>Bouie v. City of Columbia </a:t>
            </a:r>
            <a:r>
              <a:rPr lang="en-US"/>
              <a:t>(1964)</a:t>
            </a:r>
          </a:p>
        </p:txBody>
      </p:sp>
      <p:sp>
        <p:nvSpPr>
          <p:cNvPr id="3" name="Content Placeholder 2">
            <a:extLst>
              <a:ext uri="{FF2B5EF4-FFF2-40B4-BE49-F238E27FC236}">
                <a16:creationId xmlns:a16="http://schemas.microsoft.com/office/drawing/2014/main" id="{2D817CE8-3F8C-40A9-950B-DA9DBAFC9691}"/>
              </a:ext>
            </a:extLst>
          </p:cNvPr>
          <p:cNvSpPr>
            <a:spLocks noGrp="1"/>
          </p:cNvSpPr>
          <p:nvPr>
            <p:ph idx="1"/>
          </p:nvPr>
        </p:nvSpPr>
        <p:spPr>
          <a:xfrm>
            <a:off x="451514" y="2225842"/>
            <a:ext cx="11195054" cy="4295274"/>
          </a:xfrm>
        </p:spPr>
        <p:txBody>
          <a:bodyPr>
            <a:normAutofit fontScale="92500" lnSpcReduction="10000"/>
          </a:bodyPr>
          <a:lstStyle/>
          <a:p>
            <a:r>
              <a:rPr lang="en-US"/>
              <a:t>In 1960, two black students from a nearby university sat down for lunch at a segregated diner in Columbia, SC.</a:t>
            </a:r>
          </a:p>
          <a:p>
            <a:r>
              <a:rPr lang="en-US"/>
              <a:t>Diner employees then put up a “no trespassing” sign.</a:t>
            </a:r>
          </a:p>
          <a:p>
            <a:r>
              <a:rPr lang="en-US"/>
              <a:t>The students continued to sit quietly at their booth, and were subsequently arrested for trespassing and convicted.</a:t>
            </a:r>
          </a:p>
          <a:p>
            <a:r>
              <a:rPr lang="en-US"/>
              <a:t>Previously, South Carolina’s criminal trespass law prohibited only unauthorized entry, but not remaining on premises after receiving notice to leave, as the students had done.</a:t>
            </a:r>
          </a:p>
          <a:p>
            <a:r>
              <a:rPr lang="en-US"/>
              <a:t>But in 1961, the year </a:t>
            </a:r>
            <a:r>
              <a:rPr lang="en-US" u="sng"/>
              <a:t>after</a:t>
            </a:r>
            <a:r>
              <a:rPr lang="en-US"/>
              <a:t> their arrest, the South Carolina Supreme Court expanded the interpretation of the law to cover the students’ conduct.</a:t>
            </a:r>
          </a:p>
          <a:p>
            <a:r>
              <a:rPr lang="en-US"/>
              <a:t>The U.S. Supreme Court struck down their convictions, holding that broadening criminal liability in this way violated due process.</a:t>
            </a:r>
          </a:p>
          <a:p>
            <a:r>
              <a:rPr lang="en-US" i="1"/>
              <a:t>Ex post facto</a:t>
            </a:r>
            <a:r>
              <a:rPr lang="en-US"/>
              <a:t> laws, that seek to punish people after the fact, are not consistent with the principle that laws be publicly promulgated, </a:t>
            </a:r>
            <a:r>
              <a:rPr lang="en-US" u="sng"/>
              <a:t>i.e.,</a:t>
            </a:r>
            <a:r>
              <a:rPr lang="en-US"/>
              <a:t> that people know what laws they are subject to.</a:t>
            </a:r>
          </a:p>
          <a:p>
            <a:endParaRPr lang="en-US"/>
          </a:p>
        </p:txBody>
      </p:sp>
      <p:sp>
        <p:nvSpPr>
          <p:cNvPr id="4" name="Slide Number Placeholder 3">
            <a:extLst>
              <a:ext uri="{FF2B5EF4-FFF2-40B4-BE49-F238E27FC236}">
                <a16:creationId xmlns:a16="http://schemas.microsoft.com/office/drawing/2014/main" id="{6B422A1F-85B1-45FD-B2DA-F17382D39F2D}"/>
              </a:ext>
            </a:extLst>
          </p:cNvPr>
          <p:cNvSpPr>
            <a:spLocks noGrp="1"/>
          </p:cNvSpPr>
          <p:nvPr>
            <p:ph type="sldNum" sz="quarter" idx="12"/>
          </p:nvPr>
        </p:nvSpPr>
        <p:spPr/>
        <p:txBody>
          <a:bodyPr/>
          <a:lstStyle/>
          <a:p>
            <a:fld id="{A2DCA3DC-A2B0-4716-BFF7-71638408CED8}" type="slidenum">
              <a:rPr lang="en-US" smtClean="0"/>
              <a:t>24</a:t>
            </a:fld>
            <a:endParaRPr lang="en-US"/>
          </a:p>
        </p:txBody>
      </p:sp>
    </p:spTree>
    <p:extLst>
      <p:ext uri="{BB962C8B-B14F-4D97-AF65-F5344CB8AC3E}">
        <p14:creationId xmlns:p14="http://schemas.microsoft.com/office/powerpoint/2010/main" val="41883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0D8-B281-4B89-B36F-498F64DE775F}"/>
              </a:ext>
            </a:extLst>
          </p:cNvPr>
          <p:cNvSpPr>
            <a:spLocks noGrp="1"/>
          </p:cNvSpPr>
          <p:nvPr>
            <p:ph type="title"/>
          </p:nvPr>
        </p:nvSpPr>
        <p:spPr>
          <a:xfrm>
            <a:off x="288553" y="451513"/>
            <a:ext cx="11120741" cy="1156381"/>
          </a:xfrm>
        </p:spPr>
        <p:txBody>
          <a:bodyPr>
            <a:noAutofit/>
          </a:bodyPr>
          <a:lstStyle/>
          <a:p>
            <a:r>
              <a:rPr lang="en-US">
                <a:cs typeface="Arial" panose="020B0604020202020204" pitchFamily="34" charset="0"/>
              </a:rPr>
              <a:t>Key Takeaways: </a:t>
            </a:r>
            <a:r>
              <a:rPr lang="en-US">
                <a:solidFill>
                  <a:prstClr val="white"/>
                </a:solidFill>
                <a:cs typeface="Arial" panose="020B0604020202020204" pitchFamily="34" charset="0"/>
              </a:rPr>
              <a:t>Openly Shared and Fairly Enforced Laws</a:t>
            </a:r>
            <a:endParaRPr lang="en-US">
              <a:cs typeface="Arial" panose="020B0604020202020204" pitchFamily="34" charset="0"/>
            </a:endParaRPr>
          </a:p>
        </p:txBody>
      </p:sp>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451514" y="2298032"/>
            <a:ext cx="11120741" cy="4704347"/>
          </a:xfrm>
        </p:spPr>
        <p:txBody>
          <a:bodyPr>
            <a:normAutofit/>
          </a:bodyPr>
          <a:lstStyle/>
          <a:p>
            <a:r>
              <a:rPr lang="en-US" sz="3000"/>
              <a:t>The federal government enacts, or promulgates, many laws that affect our lives.</a:t>
            </a:r>
          </a:p>
          <a:p>
            <a:r>
              <a:rPr lang="en-US" sz="3000"/>
              <a:t>Congress must pass a bill through both the House and Senate.</a:t>
            </a:r>
          </a:p>
          <a:p>
            <a:r>
              <a:rPr lang="en-US" sz="3000"/>
              <a:t>Once a bill is passed by Congress and signed by the President, it becomes a federal law.</a:t>
            </a:r>
          </a:p>
          <a:p>
            <a:pPr marL="0" indent="0">
              <a:buNone/>
            </a:pPr>
            <a:endParaRPr lang="en-US"/>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25</a:t>
            </a:fld>
            <a:endParaRPr lang="en-US"/>
          </a:p>
        </p:txBody>
      </p:sp>
    </p:spTree>
    <p:extLst>
      <p:ext uri="{BB962C8B-B14F-4D97-AF65-F5344CB8AC3E}">
        <p14:creationId xmlns:p14="http://schemas.microsoft.com/office/powerpoint/2010/main" val="1008075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C0CB-A4C5-4DB8-A1C0-CC79BE9EB626}"/>
              </a:ext>
            </a:extLst>
          </p:cNvPr>
          <p:cNvSpPr>
            <a:spLocks noGrp="1"/>
          </p:cNvSpPr>
          <p:nvPr>
            <p:ph type="title"/>
          </p:nvPr>
        </p:nvSpPr>
        <p:spPr>
          <a:xfrm>
            <a:off x="308212" y="0"/>
            <a:ext cx="12115800" cy="1665513"/>
          </a:xfrm>
        </p:spPr>
        <p:txBody>
          <a:bodyPr/>
          <a:lstStyle/>
          <a:p>
            <a:r>
              <a:rPr lang="en-US">
                <a:cs typeface="Arial" panose="020B0604020202020204" pitchFamily="34" charset="0"/>
              </a:rPr>
              <a:t>Key Takeaways: </a:t>
            </a:r>
            <a:r>
              <a:rPr lang="en-US">
                <a:solidFill>
                  <a:prstClr val="white"/>
                </a:solidFill>
                <a:cs typeface="Arial" panose="020B0604020202020204" pitchFamily="34" charset="0"/>
              </a:rPr>
              <a:t>Openly Shared and Fairly Enforced Laws</a:t>
            </a:r>
            <a:endParaRPr lang="en-US"/>
          </a:p>
        </p:txBody>
      </p:sp>
      <p:sp>
        <p:nvSpPr>
          <p:cNvPr id="3" name="Content Placeholder 2">
            <a:extLst>
              <a:ext uri="{FF2B5EF4-FFF2-40B4-BE49-F238E27FC236}">
                <a16:creationId xmlns:a16="http://schemas.microsoft.com/office/drawing/2014/main" id="{A0DB4E72-6559-4F27-828C-05135534FC9D}"/>
              </a:ext>
            </a:extLst>
          </p:cNvPr>
          <p:cNvSpPr>
            <a:spLocks noGrp="1"/>
          </p:cNvSpPr>
          <p:nvPr>
            <p:ph sz="half" idx="1"/>
          </p:nvPr>
        </p:nvSpPr>
        <p:spPr>
          <a:xfrm>
            <a:off x="0" y="1936323"/>
            <a:ext cx="12192000" cy="5180481"/>
          </a:xfrm>
        </p:spPr>
        <p:txBody>
          <a:bodyPr>
            <a:normAutofit/>
          </a:bodyPr>
          <a:lstStyle/>
          <a:p>
            <a:r>
              <a:rPr lang="en-US" sz="3600"/>
              <a:t>All federal laws are publicly available, and anyone can look them up and read them.</a:t>
            </a:r>
          </a:p>
          <a:p>
            <a:r>
              <a:rPr lang="en-US" sz="3600"/>
              <a:t>All laws are available in the Federal Register, and can be easily accessed online.</a:t>
            </a:r>
          </a:p>
          <a:p>
            <a:r>
              <a:rPr lang="en-US" sz="3600"/>
              <a:t>Laws must be publicly available so that people are aware of them and know how to follow them.</a:t>
            </a:r>
          </a:p>
          <a:p>
            <a:endParaRPr lang="en-US"/>
          </a:p>
        </p:txBody>
      </p:sp>
      <p:sp>
        <p:nvSpPr>
          <p:cNvPr id="5" name="Slide Number Placeholder 4">
            <a:extLst>
              <a:ext uri="{FF2B5EF4-FFF2-40B4-BE49-F238E27FC236}">
                <a16:creationId xmlns:a16="http://schemas.microsoft.com/office/drawing/2014/main" id="{3B777C99-9446-4967-AAEB-C1225F88BBA7}"/>
              </a:ext>
            </a:extLst>
          </p:cNvPr>
          <p:cNvSpPr>
            <a:spLocks noGrp="1"/>
          </p:cNvSpPr>
          <p:nvPr>
            <p:ph type="sldNum" sz="quarter" idx="12"/>
          </p:nvPr>
        </p:nvSpPr>
        <p:spPr/>
        <p:txBody>
          <a:bodyPr/>
          <a:lstStyle/>
          <a:p>
            <a:fld id="{A2DCA3DC-A2B0-4716-BFF7-71638408CED8}" type="slidenum">
              <a:rPr lang="en-US" smtClean="0"/>
              <a:t>26</a:t>
            </a:fld>
            <a:endParaRPr lang="en-US"/>
          </a:p>
        </p:txBody>
      </p:sp>
    </p:spTree>
    <p:extLst>
      <p:ext uri="{BB962C8B-B14F-4D97-AF65-F5344CB8AC3E}">
        <p14:creationId xmlns:p14="http://schemas.microsoft.com/office/powerpoint/2010/main" val="281596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245334" y="61447"/>
            <a:ext cx="12300857" cy="1674452"/>
          </a:xfrm>
        </p:spPr>
        <p:txBody>
          <a:bodyPr/>
          <a:lstStyle/>
          <a:p>
            <a:r>
              <a:rPr lang="en-US">
                <a:cs typeface="Arial" panose="020B0604020202020204" pitchFamily="34" charset="0"/>
              </a:rPr>
              <a:t>Key Takeaways: </a:t>
            </a:r>
            <a:r>
              <a:rPr lang="en-US">
                <a:solidFill>
                  <a:prstClr val="white"/>
                </a:solidFill>
                <a:cs typeface="Arial" panose="020B0604020202020204" pitchFamily="34" charset="0"/>
              </a:rPr>
              <a:t>Openly Shared and Fairly Enforced Laws</a:t>
            </a:r>
            <a:endParaRPr lang="en-US">
              <a:cs typeface="Arial" panose="020B0604020202020204" pitchFamily="34" charset="0"/>
            </a:endParaRP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108857" y="2093495"/>
            <a:ext cx="11939708" cy="5078989"/>
          </a:xfrm>
        </p:spPr>
        <p:txBody>
          <a:bodyPr>
            <a:normAutofit/>
          </a:bodyPr>
          <a:lstStyle/>
          <a:p>
            <a:r>
              <a:rPr lang="en-US" sz="3600"/>
              <a:t>Secret laws or laws that are unfairly enforced undermine public confidence in government and the rule of law.</a:t>
            </a:r>
          </a:p>
          <a:p>
            <a:r>
              <a:rPr lang="en-US" sz="3600"/>
              <a:t>Laws must be fair not only in theory, but in practice as well. Laws that are enforced only against a subset of the population may look fair on paper, but in reality they are not.</a:t>
            </a:r>
            <a:endParaRPr lang="en-US" sz="3200"/>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27</a:t>
            </a:fld>
            <a:endParaRPr lang="en-US"/>
          </a:p>
        </p:txBody>
      </p:sp>
    </p:spTree>
    <p:extLst>
      <p:ext uri="{BB962C8B-B14F-4D97-AF65-F5344CB8AC3E}">
        <p14:creationId xmlns:p14="http://schemas.microsoft.com/office/powerpoint/2010/main" val="1917837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414215" y="451513"/>
            <a:ext cx="10571998" cy="970450"/>
          </a:xfrm>
        </p:spPr>
        <p:txBody>
          <a:bodyPr/>
          <a:lstStyle/>
          <a:p>
            <a:r>
              <a:rPr lang="en-US">
                <a:cs typeface="Arial" panose="020B0604020202020204" pitchFamily="34" charset="0"/>
              </a:rPr>
              <a:t>Questions for Discussion</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150607" y="2124409"/>
            <a:ext cx="6390042" cy="4437756"/>
          </a:xfrm>
        </p:spPr>
        <p:txBody>
          <a:bodyPr>
            <a:normAutofit/>
          </a:bodyPr>
          <a:lstStyle/>
          <a:p>
            <a:r>
              <a:rPr lang="en-US" sz="3200"/>
              <a:t>Can you think of a law that appears fair, but is enforced in a way that makes it unfair?</a:t>
            </a:r>
          </a:p>
          <a:p>
            <a:r>
              <a:rPr lang="en-US" sz="3200"/>
              <a:t>Do you think it is fair if a person is punished for breaking a law the person does not know about?</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28</a:t>
            </a:fld>
            <a:endParaRPr lang="en-US"/>
          </a:p>
        </p:txBody>
      </p:sp>
      <p:pic>
        <p:nvPicPr>
          <p:cNvPr id="8" name="Picture 7">
            <a:extLst>
              <a:ext uri="{FF2B5EF4-FFF2-40B4-BE49-F238E27FC236}">
                <a16:creationId xmlns:a16="http://schemas.microsoft.com/office/drawing/2014/main" id="{BCF845A1-936F-40D6-9B2D-9A57D334495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55897" y="2196769"/>
            <a:ext cx="4553511" cy="3964418"/>
          </a:xfrm>
          <a:prstGeom prst="rect">
            <a:avLst/>
          </a:prstGeom>
        </p:spPr>
      </p:pic>
    </p:spTree>
    <p:extLst>
      <p:ext uri="{BB962C8B-B14F-4D97-AF65-F5344CB8AC3E}">
        <p14:creationId xmlns:p14="http://schemas.microsoft.com/office/powerpoint/2010/main" val="259749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0000" y="677733"/>
            <a:ext cx="10561418" cy="3742464"/>
          </a:xfrm>
        </p:spPr>
        <p:txBody>
          <a:bodyPr>
            <a:noAutofit/>
          </a:bodyPr>
          <a:lstStyle/>
          <a:p>
            <a:pPr algn="ctr"/>
            <a:r>
              <a:rPr lang="en-US" sz="6000">
                <a:solidFill>
                  <a:schemeClr val="tx1"/>
                </a:solidFill>
              </a:rPr>
              <a:t>Principle Three </a:t>
            </a:r>
            <a:br>
              <a:rPr lang="en-US" sz="6000">
                <a:solidFill>
                  <a:schemeClr val="tx1"/>
                </a:solidFill>
              </a:rPr>
            </a:br>
            <a:br>
              <a:rPr lang="en-US" sz="6000">
                <a:solidFill>
                  <a:schemeClr val="tx1"/>
                </a:solidFill>
              </a:rPr>
            </a:br>
            <a:r>
              <a:rPr lang="en-US" sz="6000">
                <a:solidFill>
                  <a:schemeClr val="tx1"/>
                </a:solidFill>
                <a:latin typeface="Arial" panose="020B0604020202020204" pitchFamily="34" charset="0"/>
              </a:rPr>
              <a:t>Equal Treatment </a:t>
            </a:r>
            <a:br>
              <a:rPr lang="en-US" sz="6000">
                <a:solidFill>
                  <a:schemeClr val="tx1"/>
                </a:solidFill>
                <a:latin typeface="Arial" panose="020B0604020202020204" pitchFamily="34" charset="0"/>
              </a:rPr>
            </a:br>
            <a:r>
              <a:rPr lang="en-US" sz="6000">
                <a:solidFill>
                  <a:schemeClr val="tx1"/>
                </a:solidFill>
                <a:latin typeface="Arial" panose="020B0604020202020204" pitchFamily="34" charset="0"/>
              </a:rPr>
              <a:t>under the Law</a:t>
            </a:r>
            <a:endParaRPr lang="en-US" sz="6000">
              <a:solidFill>
                <a:schemeClr val="tx1"/>
              </a:solidFill>
            </a:endParaRPr>
          </a:p>
        </p:txBody>
      </p:sp>
      <p:sp>
        <p:nvSpPr>
          <p:cNvPr id="4" name="Text Placeholder 3">
            <a:extLst>
              <a:ext uri="{FF2B5EF4-FFF2-40B4-BE49-F238E27FC236}">
                <a16:creationId xmlns:a16="http://schemas.microsoft.com/office/drawing/2014/main" id="{8BC62D12-9489-464D-B540-BBEE4A2617F1}"/>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29</a:t>
            </a:fld>
            <a:endParaRPr lang="en-US"/>
          </a:p>
        </p:txBody>
      </p:sp>
    </p:spTree>
    <p:extLst>
      <p:ext uri="{BB962C8B-B14F-4D97-AF65-F5344CB8AC3E}">
        <p14:creationId xmlns:p14="http://schemas.microsoft.com/office/powerpoint/2010/main" val="420152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906819" y="333487"/>
            <a:ext cx="10561418" cy="2957156"/>
          </a:xfrm>
        </p:spPr>
        <p:txBody>
          <a:bodyPr>
            <a:noAutofit/>
          </a:bodyPr>
          <a:lstStyle/>
          <a:p>
            <a:pPr algn="ctr"/>
            <a:r>
              <a:rPr lang="en-US" sz="6600">
                <a:solidFill>
                  <a:schemeClr val="tx1"/>
                </a:solidFill>
              </a:rPr>
              <a:t>What is the Rule of Law?</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3</a:t>
            </a:fld>
            <a:endParaRPr lang="en-US"/>
          </a:p>
        </p:txBody>
      </p:sp>
    </p:spTree>
    <p:extLst>
      <p:ext uri="{BB962C8B-B14F-4D97-AF65-F5344CB8AC3E}">
        <p14:creationId xmlns:p14="http://schemas.microsoft.com/office/powerpoint/2010/main" val="644376444"/>
      </p:ext>
    </p:extLst>
  </p:cSld>
  <p:clrMapOvr>
    <a:masterClrMapping/>
  </p:clrMapOvr>
  <mc:AlternateContent xmlns:mc="http://schemas.openxmlformats.org/markup-compatibility/2006" xmlns:p14="http://schemas.microsoft.com/office/powerpoint/2010/main">
    <mc:Choice Requires="p14">
      <p:transition spd="slow" p14:dur="2000" advTm="4445"/>
    </mc:Choice>
    <mc:Fallback xmlns="">
      <p:transition spd="slow" advTm="444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90D8-B281-4B89-B36F-498F64DE775F}"/>
              </a:ext>
            </a:extLst>
          </p:cNvPr>
          <p:cNvSpPr>
            <a:spLocks noGrp="1"/>
          </p:cNvSpPr>
          <p:nvPr>
            <p:ph type="title"/>
          </p:nvPr>
        </p:nvSpPr>
        <p:spPr>
          <a:xfrm>
            <a:off x="173915" y="447188"/>
            <a:ext cx="12018085" cy="970450"/>
          </a:xfrm>
        </p:spPr>
        <p:txBody>
          <a:bodyPr>
            <a:noAutofit/>
          </a:bodyPr>
          <a:lstStyle/>
          <a:p>
            <a:r>
              <a:rPr lang="en-US">
                <a:cs typeface="Arial" panose="020B0604020202020204" pitchFamily="34" charset="0"/>
              </a:rPr>
              <a:t>Principle Three: Equal Treatment under the Law</a:t>
            </a:r>
          </a:p>
        </p:txBody>
      </p:sp>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173915" y="2259105"/>
            <a:ext cx="11928437" cy="4485940"/>
          </a:xfrm>
        </p:spPr>
        <p:txBody>
          <a:bodyPr>
            <a:normAutofit fontScale="92500" lnSpcReduction="10000"/>
          </a:bodyPr>
          <a:lstStyle/>
          <a:p>
            <a:pPr marL="0" indent="0">
              <a:buNone/>
            </a:pPr>
            <a:r>
              <a:rPr lang="en-US" sz="3200" b="1"/>
              <a:t>Theodore Roosevelt</a:t>
            </a:r>
          </a:p>
          <a:p>
            <a:pPr marL="0" indent="0">
              <a:buNone/>
            </a:pPr>
            <a:r>
              <a:rPr lang="en-US" sz="2400" b="1"/>
              <a:t>26</a:t>
            </a:r>
            <a:r>
              <a:rPr lang="en-US" sz="2400" b="1" baseline="30000"/>
              <a:t>th</a:t>
            </a:r>
            <a:r>
              <a:rPr lang="en-US" sz="2400" b="1"/>
              <a:t> President of the United States, in office 1901-1909</a:t>
            </a:r>
          </a:p>
          <a:p>
            <a:pPr marL="0" indent="0">
              <a:buNone/>
            </a:pPr>
            <a:r>
              <a:rPr lang="en-US" sz="3200"/>
              <a:t>“A republic such as ours can exist only by virtue of the orderly liberty which comes through the equal domination of the law over all men alike, and through its administration in such resolute and fearless fashion as shall teach all that no man is above and no man below it.”</a:t>
            </a:r>
          </a:p>
          <a:p>
            <a:pPr marL="0" indent="0">
              <a:buNone/>
            </a:pPr>
            <a:endParaRPr lang="en-US" sz="3200"/>
          </a:p>
          <a:p>
            <a:pPr marL="0" indent="0">
              <a:buNone/>
            </a:pPr>
            <a:r>
              <a:rPr lang="en-US" sz="2600" i="1"/>
              <a:t>“A Square Deal” Speech </a:t>
            </a:r>
            <a:r>
              <a:rPr lang="en-US" sz="2600"/>
              <a:t>(1903)</a:t>
            </a:r>
          </a:p>
          <a:p>
            <a:pPr marL="0" indent="0">
              <a:buNone/>
            </a:pPr>
            <a:endParaRPr lang="en-US"/>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30</a:t>
            </a:fld>
            <a:endParaRPr lang="en-US"/>
          </a:p>
        </p:txBody>
      </p:sp>
    </p:spTree>
    <p:extLst>
      <p:ext uri="{BB962C8B-B14F-4D97-AF65-F5344CB8AC3E}">
        <p14:creationId xmlns:p14="http://schemas.microsoft.com/office/powerpoint/2010/main" val="130787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F8B55-CAF7-4E22-81C5-F50A39A0CEA0}"/>
              </a:ext>
            </a:extLst>
          </p:cNvPr>
          <p:cNvSpPr>
            <a:spLocks noGrp="1"/>
          </p:cNvSpPr>
          <p:nvPr>
            <p:ph type="title"/>
          </p:nvPr>
        </p:nvSpPr>
        <p:spPr>
          <a:xfrm>
            <a:off x="387275" y="447188"/>
            <a:ext cx="11725836" cy="970450"/>
          </a:xfrm>
        </p:spPr>
        <p:txBody>
          <a:bodyPr/>
          <a:lstStyle/>
          <a:p>
            <a:r>
              <a:rPr lang="en-US"/>
              <a:t>Principle Three: Equal Treatment under the Law</a:t>
            </a:r>
          </a:p>
        </p:txBody>
      </p:sp>
      <p:sp>
        <p:nvSpPr>
          <p:cNvPr id="5" name="Content Placeholder 4">
            <a:extLst>
              <a:ext uri="{FF2B5EF4-FFF2-40B4-BE49-F238E27FC236}">
                <a16:creationId xmlns:a16="http://schemas.microsoft.com/office/drawing/2014/main" id="{C28BAF2E-5EC4-4D08-9504-6CFBCA72E703}"/>
              </a:ext>
            </a:extLst>
          </p:cNvPr>
          <p:cNvSpPr>
            <a:spLocks noGrp="1"/>
          </p:cNvSpPr>
          <p:nvPr>
            <p:ph idx="1"/>
          </p:nvPr>
        </p:nvSpPr>
        <p:spPr>
          <a:xfrm>
            <a:off x="451514" y="2394284"/>
            <a:ext cx="11074739" cy="4307730"/>
          </a:xfrm>
        </p:spPr>
        <p:txBody>
          <a:bodyPr>
            <a:normAutofit fontScale="92500" lnSpcReduction="20000"/>
          </a:bodyPr>
          <a:lstStyle/>
          <a:p>
            <a:pPr marL="0" indent="0">
              <a:buNone/>
            </a:pPr>
            <a:r>
              <a:rPr lang="en-US" sz="3200" b="1"/>
              <a:t>Janai Nelson</a:t>
            </a:r>
          </a:p>
          <a:p>
            <a:pPr marL="0" indent="0">
              <a:buNone/>
            </a:pPr>
            <a:r>
              <a:rPr lang="en-US" sz="2400" b="1"/>
              <a:t>Associate Director-Counsel, NAACP Legal Defense Fund</a:t>
            </a:r>
          </a:p>
          <a:p>
            <a:pPr marL="0" indent="0">
              <a:buNone/>
            </a:pPr>
            <a:endParaRPr lang="en-US" sz="2400"/>
          </a:p>
          <a:p>
            <a:pPr marL="0" indent="0">
              <a:buNone/>
            </a:pPr>
            <a:r>
              <a:rPr lang="en-US" sz="3200"/>
              <a:t>“And the rule of law is really central to this fight for racial justice because, you know, at bottom, the rule of law is about consistency and fairness and accountability at all levels of government.”</a:t>
            </a:r>
          </a:p>
          <a:p>
            <a:pPr marL="0" indent="0">
              <a:buNone/>
            </a:pPr>
            <a:endParaRPr lang="en-US" sz="3200" i="1"/>
          </a:p>
          <a:p>
            <a:pPr marL="0" indent="0">
              <a:buNone/>
            </a:pPr>
            <a:r>
              <a:rPr lang="en-US" sz="2600" i="1"/>
              <a:t>The Rule of Law Reimagined </a:t>
            </a:r>
            <a:r>
              <a:rPr lang="en-US" sz="2600"/>
              <a:t>(2020)</a:t>
            </a:r>
          </a:p>
          <a:p>
            <a:endParaRPr lang="en-US"/>
          </a:p>
        </p:txBody>
      </p:sp>
      <p:sp>
        <p:nvSpPr>
          <p:cNvPr id="3" name="Slide Number Placeholder 2">
            <a:extLst>
              <a:ext uri="{FF2B5EF4-FFF2-40B4-BE49-F238E27FC236}">
                <a16:creationId xmlns:a16="http://schemas.microsoft.com/office/drawing/2014/main" id="{24687D65-1A54-474A-B7A1-FA36367201F3}"/>
              </a:ext>
            </a:extLst>
          </p:cNvPr>
          <p:cNvSpPr>
            <a:spLocks noGrp="1"/>
          </p:cNvSpPr>
          <p:nvPr>
            <p:ph type="sldNum" sz="quarter" idx="12"/>
          </p:nvPr>
        </p:nvSpPr>
        <p:spPr/>
        <p:txBody>
          <a:bodyPr/>
          <a:lstStyle/>
          <a:p>
            <a:fld id="{A2DCA3DC-A2B0-4716-BFF7-71638408CED8}" type="slidenum">
              <a:rPr lang="en-US" smtClean="0"/>
              <a:t>31</a:t>
            </a:fld>
            <a:endParaRPr lang="en-US"/>
          </a:p>
        </p:txBody>
      </p:sp>
    </p:spTree>
    <p:extLst>
      <p:ext uri="{BB962C8B-B14F-4D97-AF65-F5344CB8AC3E}">
        <p14:creationId xmlns:p14="http://schemas.microsoft.com/office/powerpoint/2010/main" val="154567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124692" y="451512"/>
            <a:ext cx="11615793" cy="1022285"/>
          </a:xfrm>
        </p:spPr>
        <p:txBody>
          <a:bodyPr/>
          <a:lstStyle/>
          <a:p>
            <a:r>
              <a:rPr lang="en-US">
                <a:cs typeface="Arial" panose="020B0604020202020204" pitchFamily="34" charset="0"/>
              </a:rPr>
              <a:t>Case Study: </a:t>
            </a:r>
            <a:r>
              <a:rPr lang="en-US" i="1">
                <a:cs typeface="Arial" panose="020B0604020202020204" pitchFamily="34" charset="0"/>
              </a:rPr>
              <a:t>Batson v. Kentucky </a:t>
            </a:r>
            <a:r>
              <a:rPr lang="en-US">
                <a:cs typeface="Arial" panose="020B0604020202020204" pitchFamily="34" charset="0"/>
              </a:rPr>
              <a:t>(1986)</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124693" y="2300498"/>
            <a:ext cx="8373848" cy="4390674"/>
          </a:xfrm>
        </p:spPr>
        <p:txBody>
          <a:bodyPr>
            <a:normAutofit fontScale="92500" lnSpcReduction="10000"/>
          </a:bodyPr>
          <a:lstStyle/>
          <a:p>
            <a:r>
              <a:rPr lang="en-US" sz="2600"/>
              <a:t>The United States Supreme Court held that no citizen can be denied the right to serve on a jury based on race.</a:t>
            </a:r>
          </a:p>
          <a:p>
            <a:r>
              <a:rPr lang="en-US" sz="2600"/>
              <a:t>A defendant in a criminal case can make a constitutional Equal Protection claim based on the discriminatory use of peremptory challenges at a trial.</a:t>
            </a:r>
          </a:p>
          <a:p>
            <a:r>
              <a:rPr lang="en-US" sz="2600"/>
              <a:t>Once the defendant makes a showing that race was the reason that potential jurors were excluded, the burden shifts to the state to come forward with a race-neutral explanation for the exclusion. </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32</a:t>
            </a:fld>
            <a:endParaRPr lang="en-US"/>
          </a:p>
        </p:txBody>
      </p:sp>
      <p:pic>
        <p:nvPicPr>
          <p:cNvPr id="9" name="Picture 8">
            <a:extLst>
              <a:ext uri="{FF2B5EF4-FFF2-40B4-BE49-F238E27FC236}">
                <a16:creationId xmlns:a16="http://schemas.microsoft.com/office/drawing/2014/main" id="{5876C592-8F57-4267-A37A-147C70F3DC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93574" y="2300498"/>
            <a:ext cx="3362065" cy="3508631"/>
          </a:xfrm>
          <a:prstGeom prst="rect">
            <a:avLst/>
          </a:prstGeom>
        </p:spPr>
      </p:pic>
    </p:spTree>
    <p:extLst>
      <p:ext uri="{BB962C8B-B14F-4D97-AF65-F5344CB8AC3E}">
        <p14:creationId xmlns:p14="http://schemas.microsoft.com/office/powerpoint/2010/main" val="2879197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109369" y="456712"/>
            <a:ext cx="12200963" cy="970450"/>
          </a:xfrm>
        </p:spPr>
        <p:txBody>
          <a:bodyPr/>
          <a:lstStyle/>
          <a:p>
            <a:r>
              <a:rPr lang="en-US">
                <a:cs typeface="Arial" panose="020B0604020202020204" pitchFamily="34" charset="0"/>
              </a:rPr>
              <a:t>Key Takeaways: Equal Treatment under the Law</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109369" y="2538804"/>
            <a:ext cx="11973260" cy="4029047"/>
          </a:xfrm>
        </p:spPr>
        <p:txBody>
          <a:bodyPr>
            <a:normAutofit fontScale="92500" lnSpcReduction="10000"/>
          </a:bodyPr>
          <a:lstStyle/>
          <a:p>
            <a:r>
              <a:rPr lang="en-US" sz="3600"/>
              <a:t>Equal treatment under the law is a cornerstone of a free society.</a:t>
            </a:r>
          </a:p>
          <a:p>
            <a:r>
              <a:rPr lang="en-US" sz="3600"/>
              <a:t>No individual is above the law.</a:t>
            </a:r>
          </a:p>
          <a:p>
            <a:r>
              <a:rPr lang="en-US" sz="3600"/>
              <a:t>Historically, some of the most serious abridgements of civil rights violated this principle, such as laws that treated people differently according to their race, sex, religion, disability, national origin or other characteristic. </a:t>
            </a:r>
          </a:p>
          <a:p>
            <a:pPr marL="0" indent="0">
              <a:buNone/>
            </a:pPr>
            <a:endParaRPr lang="en-US" sz="3600">
              <a:latin typeface="Arial" panose="020B0604020202020204" pitchFamily="34" charset="0"/>
            </a:endParaRP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33</a:t>
            </a:fld>
            <a:endParaRPr lang="en-US"/>
          </a:p>
        </p:txBody>
      </p:sp>
    </p:spTree>
    <p:extLst>
      <p:ext uri="{BB962C8B-B14F-4D97-AF65-F5344CB8AC3E}">
        <p14:creationId xmlns:p14="http://schemas.microsoft.com/office/powerpoint/2010/main" val="235331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p:txBody>
          <a:bodyPr/>
          <a:lstStyle/>
          <a:p>
            <a:r>
              <a:rPr lang="en-US">
                <a:cs typeface="Arial" panose="020B0604020202020204" pitchFamily="34" charset="0"/>
              </a:rPr>
              <a:t>Questions for Discussion</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236669" y="1417638"/>
            <a:ext cx="7594898" cy="5194553"/>
          </a:xfrm>
        </p:spPr>
        <p:txBody>
          <a:bodyPr/>
          <a:lstStyle/>
          <a:p>
            <a:r>
              <a:rPr lang="en-US" sz="3200"/>
              <a:t>Why is the fair and consistent application of laws an important idea?</a:t>
            </a:r>
          </a:p>
          <a:p>
            <a:pPr marL="0" indent="0">
              <a:buNone/>
            </a:pPr>
            <a:endParaRPr lang="en-US" sz="3200"/>
          </a:p>
          <a:p>
            <a:r>
              <a:rPr lang="en-US" sz="3200"/>
              <a:t>Does equal treatment under the law strengthen our country?</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34</a:t>
            </a:fld>
            <a:endParaRPr lang="en-US"/>
          </a:p>
        </p:txBody>
      </p:sp>
      <p:pic>
        <p:nvPicPr>
          <p:cNvPr id="6" name="Picture 5">
            <a:extLst>
              <a:ext uri="{FF2B5EF4-FFF2-40B4-BE49-F238E27FC236}">
                <a16:creationId xmlns:a16="http://schemas.microsoft.com/office/drawing/2014/main" id="{12B6ABF0-1F57-477A-A9D7-4200110956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39263" y="2179212"/>
            <a:ext cx="3763517" cy="4227275"/>
          </a:xfrm>
          <a:prstGeom prst="rect">
            <a:avLst/>
          </a:prstGeom>
        </p:spPr>
      </p:pic>
    </p:spTree>
    <p:extLst>
      <p:ext uri="{BB962C8B-B14F-4D97-AF65-F5344CB8AC3E}">
        <p14:creationId xmlns:p14="http://schemas.microsoft.com/office/powerpoint/2010/main" val="373674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0000" y="109182"/>
            <a:ext cx="10561418" cy="4476466"/>
          </a:xfrm>
        </p:spPr>
        <p:txBody>
          <a:bodyPr>
            <a:noAutofit/>
          </a:bodyPr>
          <a:lstStyle/>
          <a:p>
            <a:pPr algn="ctr"/>
            <a:br>
              <a:rPr lang="en-US" sz="5400">
                <a:solidFill>
                  <a:schemeClr val="tx1"/>
                </a:solidFill>
              </a:rPr>
            </a:br>
            <a:br>
              <a:rPr lang="en-US" sz="5400">
                <a:solidFill>
                  <a:schemeClr val="tx1"/>
                </a:solidFill>
              </a:rPr>
            </a:br>
            <a:br>
              <a:rPr lang="en-US" sz="5400">
                <a:solidFill>
                  <a:schemeClr val="tx1"/>
                </a:solidFill>
              </a:rPr>
            </a:br>
            <a:r>
              <a:rPr lang="en-US" sz="5400">
                <a:solidFill>
                  <a:schemeClr val="tx1"/>
                </a:solidFill>
              </a:rPr>
              <a:t>Principle Four</a:t>
            </a:r>
            <a:br>
              <a:rPr lang="en-US" sz="5400">
                <a:solidFill>
                  <a:schemeClr val="tx1"/>
                </a:solidFill>
              </a:rPr>
            </a:br>
            <a:br>
              <a:rPr lang="en-US" sz="5400">
                <a:solidFill>
                  <a:schemeClr val="tx1"/>
                </a:solidFill>
              </a:rPr>
            </a:br>
            <a:r>
              <a:rPr lang="en-US" sz="5400">
                <a:solidFill>
                  <a:schemeClr val="tx1"/>
                </a:solidFill>
              </a:rPr>
              <a:t>Government Power Is Constrained by Publicly Promulgated Laws</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35</a:t>
            </a:fld>
            <a:endParaRPr lang="en-US"/>
          </a:p>
        </p:txBody>
      </p:sp>
    </p:spTree>
    <p:extLst>
      <p:ext uri="{BB962C8B-B14F-4D97-AF65-F5344CB8AC3E}">
        <p14:creationId xmlns:p14="http://schemas.microsoft.com/office/powerpoint/2010/main" val="254913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DC537EF-2F26-4C71-A783-FCC962135C8A}"/>
              </a:ext>
            </a:extLst>
          </p:cNvPr>
          <p:cNvSpPr>
            <a:spLocks noGrp="1"/>
          </p:cNvSpPr>
          <p:nvPr>
            <p:ph sz="half" idx="1"/>
          </p:nvPr>
        </p:nvSpPr>
        <p:spPr>
          <a:xfrm>
            <a:off x="757989" y="2253343"/>
            <a:ext cx="10371222" cy="4419599"/>
          </a:xfrm>
        </p:spPr>
        <p:txBody>
          <a:bodyPr>
            <a:normAutofit fontScale="92500" lnSpcReduction="10000"/>
          </a:bodyPr>
          <a:lstStyle/>
          <a:p>
            <a:pPr marL="0" indent="0">
              <a:buNone/>
            </a:pPr>
            <a:r>
              <a:rPr lang="en-US" sz="3200" b="1"/>
              <a:t>Thomas Paine</a:t>
            </a:r>
          </a:p>
          <a:p>
            <a:pPr marL="0" indent="0">
              <a:buNone/>
            </a:pPr>
            <a:r>
              <a:rPr lang="en-US" sz="2400" b="1"/>
              <a:t>Political theorist and writer during the American Revolution, 1774-1783</a:t>
            </a:r>
          </a:p>
          <a:p>
            <a:pPr marL="0" indent="0">
              <a:buNone/>
            </a:pPr>
            <a:r>
              <a:rPr lang="en-US" sz="3600"/>
              <a:t>“But where, say some, is the king of America? … In America the Law is King. For as in absolute governments the King is law, so in free countries the law ought to be King; and there ought to be no other.”</a:t>
            </a:r>
          </a:p>
          <a:p>
            <a:pPr marL="0" indent="0">
              <a:buNone/>
            </a:pPr>
            <a:endParaRPr lang="en-US" sz="2600"/>
          </a:p>
          <a:p>
            <a:pPr marL="0" indent="0">
              <a:buNone/>
            </a:pPr>
            <a:r>
              <a:rPr lang="en-US" sz="2600" i="1"/>
              <a:t>Common Sense </a:t>
            </a:r>
            <a:r>
              <a:rPr lang="en-US" sz="2600"/>
              <a:t>(1776)</a:t>
            </a:r>
            <a:endParaRPr lang="en-US" sz="2600" b="1"/>
          </a:p>
        </p:txBody>
      </p:sp>
      <p:sp>
        <p:nvSpPr>
          <p:cNvPr id="3" name="Slide Number Placeholder 2">
            <a:extLst>
              <a:ext uri="{FF2B5EF4-FFF2-40B4-BE49-F238E27FC236}">
                <a16:creationId xmlns:a16="http://schemas.microsoft.com/office/drawing/2014/main" id="{1B0642B8-7309-4B9B-9D2D-843D8C7C13E1}"/>
              </a:ext>
            </a:extLst>
          </p:cNvPr>
          <p:cNvSpPr>
            <a:spLocks noGrp="1"/>
          </p:cNvSpPr>
          <p:nvPr>
            <p:ph type="sldNum" sz="quarter" idx="12"/>
          </p:nvPr>
        </p:nvSpPr>
        <p:spPr/>
        <p:txBody>
          <a:bodyPr/>
          <a:lstStyle/>
          <a:p>
            <a:fld id="{A2DCA3DC-A2B0-4716-BFF7-71638408CED8}" type="slidenum">
              <a:rPr lang="en-US" smtClean="0"/>
              <a:t>36</a:t>
            </a:fld>
            <a:endParaRPr lang="en-US"/>
          </a:p>
        </p:txBody>
      </p:sp>
      <p:sp>
        <p:nvSpPr>
          <p:cNvPr id="11" name="Title 1">
            <a:extLst>
              <a:ext uri="{FF2B5EF4-FFF2-40B4-BE49-F238E27FC236}">
                <a16:creationId xmlns:a16="http://schemas.microsoft.com/office/drawing/2014/main" id="{B14AE1C3-D8B4-489D-B8D4-FDBE845B8B85}"/>
              </a:ext>
            </a:extLst>
          </p:cNvPr>
          <p:cNvSpPr>
            <a:spLocks noGrp="1"/>
          </p:cNvSpPr>
          <p:nvPr>
            <p:ph type="title"/>
          </p:nvPr>
        </p:nvSpPr>
        <p:spPr>
          <a:xfrm>
            <a:off x="229495" y="185058"/>
            <a:ext cx="11962505" cy="1532964"/>
          </a:xfrm>
        </p:spPr>
        <p:txBody>
          <a:bodyPr>
            <a:noAutofit/>
          </a:bodyPr>
          <a:lstStyle/>
          <a:p>
            <a:r>
              <a:rPr lang="en-US">
                <a:cs typeface="Arial" panose="020B0604020202020204" pitchFamily="34" charset="0"/>
              </a:rPr>
              <a:t>Principle Four: </a:t>
            </a:r>
            <a:r>
              <a:rPr lang="en-US">
                <a:solidFill>
                  <a:prstClr val="white"/>
                </a:solidFill>
                <a:cs typeface="Arial" panose="020B0604020202020204" pitchFamily="34" charset="0"/>
              </a:rPr>
              <a:t>Government Power Is Constrained by Publicly Promulgated Laws</a:t>
            </a:r>
            <a:endParaRPr lang="en-US">
              <a:cs typeface="Arial" panose="020B0604020202020204" pitchFamily="34" charset="0"/>
            </a:endParaRPr>
          </a:p>
        </p:txBody>
      </p:sp>
    </p:spTree>
    <p:extLst>
      <p:ext uri="{BB962C8B-B14F-4D97-AF65-F5344CB8AC3E}">
        <p14:creationId xmlns:p14="http://schemas.microsoft.com/office/powerpoint/2010/main" val="108375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B975F00-3C0E-4F26-BE30-BBD764CD00CD}"/>
              </a:ext>
            </a:extLst>
          </p:cNvPr>
          <p:cNvSpPr>
            <a:spLocks noGrp="1"/>
          </p:cNvSpPr>
          <p:nvPr>
            <p:ph idx="1"/>
          </p:nvPr>
        </p:nvSpPr>
        <p:spPr>
          <a:xfrm>
            <a:off x="229496" y="1801906"/>
            <a:ext cx="11819070" cy="5056094"/>
          </a:xfrm>
        </p:spPr>
        <p:txBody>
          <a:bodyPr>
            <a:normAutofit/>
          </a:bodyPr>
          <a:lstStyle/>
          <a:p>
            <a:pPr marL="0" indent="0">
              <a:buNone/>
            </a:pPr>
            <a:r>
              <a:rPr lang="en-US" sz="3200" b="1"/>
              <a:t>James Madison</a:t>
            </a:r>
          </a:p>
          <a:p>
            <a:pPr marL="0" indent="0">
              <a:buNone/>
            </a:pPr>
            <a:r>
              <a:rPr lang="en-US" sz="2000" b="1"/>
              <a:t>Political theorist, writer and Fourth President of the United States, in office 1809-1817</a:t>
            </a:r>
          </a:p>
          <a:p>
            <a:pPr marL="0" indent="0">
              <a:buNone/>
            </a:pPr>
            <a:endParaRPr lang="en-US" sz="2000" b="1"/>
          </a:p>
          <a:p>
            <a:pPr marL="0" indent="0">
              <a:buNone/>
            </a:pPr>
            <a:r>
              <a:rPr lang="en-US" sz="2400"/>
              <a:t>“If men were angels, no government would be necessary. In framing a government which is to be administered by men over men, the great difficulty lies in this: you must first enable the government to control the governed; and in the next place oblige it to control itself.”</a:t>
            </a:r>
          </a:p>
          <a:p>
            <a:pPr marL="0" indent="0">
              <a:buNone/>
            </a:pPr>
            <a:endParaRPr lang="en-US" sz="2800" i="1" u="sng"/>
          </a:p>
          <a:p>
            <a:pPr marL="0" indent="0">
              <a:buNone/>
            </a:pPr>
            <a:r>
              <a:rPr lang="en-US" sz="2400" i="1"/>
              <a:t>The Federalist Papers, Paper No. 51 </a:t>
            </a:r>
            <a:r>
              <a:rPr lang="en-US" sz="2400"/>
              <a:t>(1788)</a:t>
            </a:r>
          </a:p>
        </p:txBody>
      </p:sp>
      <p:sp>
        <p:nvSpPr>
          <p:cNvPr id="5" name="Slide Number Placeholder 4">
            <a:extLst>
              <a:ext uri="{FF2B5EF4-FFF2-40B4-BE49-F238E27FC236}">
                <a16:creationId xmlns:a16="http://schemas.microsoft.com/office/drawing/2014/main" id="{B978EE97-1642-435F-93BE-1B7B0A6A0312}"/>
              </a:ext>
            </a:extLst>
          </p:cNvPr>
          <p:cNvSpPr>
            <a:spLocks noGrp="1"/>
          </p:cNvSpPr>
          <p:nvPr>
            <p:ph type="sldNum" sz="quarter" idx="12"/>
          </p:nvPr>
        </p:nvSpPr>
        <p:spPr/>
        <p:txBody>
          <a:bodyPr/>
          <a:lstStyle/>
          <a:p>
            <a:fld id="{A2DCA3DC-A2B0-4716-BFF7-71638408CED8}" type="slidenum">
              <a:rPr lang="en-US" smtClean="0"/>
              <a:t>37</a:t>
            </a:fld>
            <a:endParaRPr lang="en-US"/>
          </a:p>
        </p:txBody>
      </p:sp>
      <p:sp>
        <p:nvSpPr>
          <p:cNvPr id="8" name="Title 1">
            <a:extLst>
              <a:ext uri="{FF2B5EF4-FFF2-40B4-BE49-F238E27FC236}">
                <a16:creationId xmlns:a16="http://schemas.microsoft.com/office/drawing/2014/main" id="{2F84FC5D-9ED9-4A69-B953-92C30B82DB9D}"/>
              </a:ext>
            </a:extLst>
          </p:cNvPr>
          <p:cNvSpPr>
            <a:spLocks noGrp="1"/>
          </p:cNvSpPr>
          <p:nvPr>
            <p:ph type="title"/>
          </p:nvPr>
        </p:nvSpPr>
        <p:spPr>
          <a:xfrm>
            <a:off x="86060" y="134471"/>
            <a:ext cx="11962505" cy="1532964"/>
          </a:xfrm>
        </p:spPr>
        <p:txBody>
          <a:bodyPr>
            <a:noAutofit/>
          </a:bodyPr>
          <a:lstStyle/>
          <a:p>
            <a:r>
              <a:rPr lang="en-US">
                <a:cs typeface="Arial" panose="020B0604020202020204" pitchFamily="34" charset="0"/>
              </a:rPr>
              <a:t>Principle Four: </a:t>
            </a:r>
            <a:r>
              <a:rPr lang="en-US">
                <a:solidFill>
                  <a:prstClr val="white"/>
                </a:solidFill>
                <a:cs typeface="Arial" panose="020B0604020202020204" pitchFamily="34" charset="0"/>
              </a:rPr>
              <a:t>Government Power Is Constrained by Publicly Promulgated Laws</a:t>
            </a:r>
            <a:endParaRPr lang="en-US">
              <a:cs typeface="Arial" panose="020B0604020202020204" pitchFamily="34" charset="0"/>
            </a:endParaRPr>
          </a:p>
        </p:txBody>
      </p:sp>
    </p:spTree>
    <p:extLst>
      <p:ext uri="{BB962C8B-B14F-4D97-AF65-F5344CB8AC3E}">
        <p14:creationId xmlns:p14="http://schemas.microsoft.com/office/powerpoint/2010/main" val="9533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322729" y="190898"/>
            <a:ext cx="11710245" cy="1205008"/>
          </a:xfrm>
        </p:spPr>
        <p:txBody>
          <a:bodyPr/>
          <a:lstStyle/>
          <a:p>
            <a:r>
              <a:rPr lang="en-US">
                <a:cs typeface="Arial" panose="020B0604020202020204" pitchFamily="34" charset="0"/>
              </a:rPr>
              <a:t>Case Study One: Spiro Agnew</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322729" y="2033195"/>
            <a:ext cx="11542955" cy="5010581"/>
          </a:xfrm>
        </p:spPr>
        <p:txBody>
          <a:bodyPr>
            <a:normAutofit/>
          </a:bodyPr>
          <a:lstStyle/>
          <a:p>
            <a:r>
              <a:rPr lang="en-US" sz="2800"/>
              <a:t>Agnew was the Vice President from 1969 until 1973.</a:t>
            </a:r>
          </a:p>
          <a:p>
            <a:r>
              <a:rPr lang="en-US" sz="2800"/>
              <a:t>In 1972, he became the subject of a criminal investigation into corruption, which uncovered evidence of wrongdoing on his part during and after his tenure as an elected official in Maryland.</a:t>
            </a:r>
          </a:p>
          <a:p>
            <a:r>
              <a:rPr lang="en-US" sz="2800"/>
              <a:t>Agnew pleaded “nolo contendere” to tax evasion, and resigned the office of Vice President.</a:t>
            </a:r>
          </a:p>
          <a:p>
            <a:r>
              <a:rPr lang="en-US" sz="2800"/>
              <a:t>This shows that even someone with a job as important as the Vice President is not above the law.</a:t>
            </a:r>
          </a:p>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38</a:t>
            </a:fld>
            <a:endParaRPr lang="en-US"/>
          </a:p>
        </p:txBody>
      </p:sp>
    </p:spTree>
    <p:extLst>
      <p:ext uri="{BB962C8B-B14F-4D97-AF65-F5344CB8AC3E}">
        <p14:creationId xmlns:p14="http://schemas.microsoft.com/office/powerpoint/2010/main" val="237130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D0FD-90E2-4522-B5D1-16B348025DD6}"/>
              </a:ext>
            </a:extLst>
          </p:cNvPr>
          <p:cNvSpPr>
            <a:spLocks noGrp="1"/>
          </p:cNvSpPr>
          <p:nvPr>
            <p:ph type="title"/>
          </p:nvPr>
        </p:nvSpPr>
        <p:spPr>
          <a:xfrm>
            <a:off x="0" y="92765"/>
            <a:ext cx="12192000" cy="1563757"/>
          </a:xfrm>
        </p:spPr>
        <p:txBody>
          <a:bodyPr/>
          <a:lstStyle/>
          <a:p>
            <a:r>
              <a:rPr lang="en-US">
                <a:cs typeface="Arial" panose="020B0604020202020204" pitchFamily="34" charset="0"/>
              </a:rPr>
              <a:t>Case Study Two: </a:t>
            </a:r>
            <a:br>
              <a:rPr lang="en-US">
                <a:cs typeface="Arial" panose="020B0604020202020204" pitchFamily="34" charset="0"/>
              </a:rPr>
            </a:br>
            <a:r>
              <a:rPr lang="en-US" i="1">
                <a:cs typeface="Arial" panose="020B0604020202020204" pitchFamily="34" charset="0"/>
              </a:rPr>
              <a:t>United States v. Peewee Coal </a:t>
            </a:r>
            <a:r>
              <a:rPr lang="en-US">
                <a:cs typeface="Arial" panose="020B0604020202020204" pitchFamily="34" charset="0"/>
              </a:rPr>
              <a:t>(1951)</a:t>
            </a:r>
            <a:endParaRPr lang="en-US"/>
          </a:p>
        </p:txBody>
      </p:sp>
      <p:sp>
        <p:nvSpPr>
          <p:cNvPr id="3" name="Content Placeholder 2">
            <a:extLst>
              <a:ext uri="{FF2B5EF4-FFF2-40B4-BE49-F238E27FC236}">
                <a16:creationId xmlns:a16="http://schemas.microsoft.com/office/drawing/2014/main" id="{8D7ADF02-6CAD-4919-BBBE-7103C293A121}"/>
              </a:ext>
            </a:extLst>
          </p:cNvPr>
          <p:cNvSpPr>
            <a:spLocks noGrp="1"/>
          </p:cNvSpPr>
          <p:nvPr>
            <p:ph sz="half" idx="1"/>
          </p:nvPr>
        </p:nvSpPr>
        <p:spPr>
          <a:xfrm>
            <a:off x="172277" y="2027583"/>
            <a:ext cx="11913705" cy="4830417"/>
          </a:xfrm>
        </p:spPr>
        <p:txBody>
          <a:bodyPr>
            <a:normAutofit/>
          </a:bodyPr>
          <a:lstStyle/>
          <a:p>
            <a:r>
              <a:rPr lang="en-US" sz="2400"/>
              <a:t>During WWII, the workers at the Peewee Coal Company went on strike, halting the production of coal. </a:t>
            </a:r>
          </a:p>
          <a:p>
            <a:r>
              <a:rPr lang="en-US" sz="2400"/>
              <a:t>The United States government seized the private coal company on May 1, 1943, and retained it until October 12, 1943. The seizure was intended to ensure that enough coal was produced for the war effort without interruption.</a:t>
            </a:r>
          </a:p>
          <a:p>
            <a:r>
              <a:rPr lang="en-US" sz="2400"/>
              <a:t>The government then ordered Peewee Coal to increase the workers’ wages. </a:t>
            </a:r>
          </a:p>
          <a:p>
            <a:r>
              <a:rPr lang="en-US" sz="2400"/>
              <a:t>The United States Supreme Court held that the seizure of Peewee Coal was an unconstitutional taking, and ordered the government to compensate the company for the value of the property’s use during the seizure.</a:t>
            </a:r>
          </a:p>
        </p:txBody>
      </p:sp>
    </p:spTree>
    <p:extLst>
      <p:ext uri="{BB962C8B-B14F-4D97-AF65-F5344CB8AC3E}">
        <p14:creationId xmlns:p14="http://schemas.microsoft.com/office/powerpoint/2010/main" val="5954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CDC0B-A07C-449E-8BAF-F78E02148D69}"/>
              </a:ext>
            </a:extLst>
          </p:cNvPr>
          <p:cNvSpPr>
            <a:spLocks noGrp="1"/>
          </p:cNvSpPr>
          <p:nvPr>
            <p:ph type="title"/>
          </p:nvPr>
        </p:nvSpPr>
        <p:spPr>
          <a:xfrm>
            <a:off x="356479" y="451513"/>
            <a:ext cx="11570477" cy="849990"/>
          </a:xfrm>
        </p:spPr>
        <p:txBody>
          <a:bodyPr/>
          <a:lstStyle/>
          <a:p>
            <a:r>
              <a:rPr lang="en-US"/>
              <a:t>What is the Rule of Law?</a:t>
            </a:r>
          </a:p>
        </p:txBody>
      </p:sp>
      <p:sp>
        <p:nvSpPr>
          <p:cNvPr id="5" name="Content Placeholder 4">
            <a:extLst>
              <a:ext uri="{FF2B5EF4-FFF2-40B4-BE49-F238E27FC236}">
                <a16:creationId xmlns:a16="http://schemas.microsoft.com/office/drawing/2014/main" id="{59025454-35E5-4524-BF1F-5290B39F2E2F}"/>
              </a:ext>
            </a:extLst>
          </p:cNvPr>
          <p:cNvSpPr>
            <a:spLocks noGrp="1"/>
          </p:cNvSpPr>
          <p:nvPr>
            <p:ph idx="1"/>
          </p:nvPr>
        </p:nvSpPr>
        <p:spPr>
          <a:xfrm>
            <a:off x="451514" y="2525920"/>
            <a:ext cx="11475442" cy="3671322"/>
          </a:xfrm>
        </p:spPr>
        <p:txBody>
          <a:bodyPr>
            <a:normAutofit lnSpcReduction="10000"/>
          </a:bodyPr>
          <a:lstStyle/>
          <a:p>
            <a:r>
              <a:rPr lang="en-US" sz="3200"/>
              <a:t>The Rule of Law exists when a society administers itself through a set of  transparent, fair rules which are applied by impartial adjudicators.</a:t>
            </a:r>
          </a:p>
          <a:p>
            <a:pPr marL="0" indent="0">
              <a:buNone/>
            </a:pPr>
            <a:endParaRPr lang="en-US" sz="3200"/>
          </a:p>
          <a:p>
            <a:r>
              <a:rPr lang="en-US" sz="3200"/>
              <a:t>The purpose of the Rule of Law is to provide people with a government of security, predictability and reason.</a:t>
            </a:r>
          </a:p>
        </p:txBody>
      </p:sp>
      <p:sp>
        <p:nvSpPr>
          <p:cNvPr id="3" name="Slide Number Placeholder 2">
            <a:extLst>
              <a:ext uri="{FF2B5EF4-FFF2-40B4-BE49-F238E27FC236}">
                <a16:creationId xmlns:a16="http://schemas.microsoft.com/office/drawing/2014/main" id="{ECF8219A-BBD6-4F51-BEE7-5CDF2E52CFBB}"/>
              </a:ext>
            </a:extLst>
          </p:cNvPr>
          <p:cNvSpPr>
            <a:spLocks noGrp="1"/>
          </p:cNvSpPr>
          <p:nvPr>
            <p:ph type="sldNum" sz="quarter" idx="12"/>
          </p:nvPr>
        </p:nvSpPr>
        <p:spPr/>
        <p:txBody>
          <a:bodyPr/>
          <a:lstStyle/>
          <a:p>
            <a:fld id="{A2DCA3DC-A2B0-4716-BFF7-71638408CED8}" type="slidenum">
              <a:rPr lang="en-US" smtClean="0"/>
              <a:t>4</a:t>
            </a:fld>
            <a:endParaRPr lang="en-US"/>
          </a:p>
        </p:txBody>
      </p:sp>
    </p:spTree>
    <p:extLst>
      <p:ext uri="{BB962C8B-B14F-4D97-AF65-F5344CB8AC3E}">
        <p14:creationId xmlns:p14="http://schemas.microsoft.com/office/powerpoint/2010/main" val="2022386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0" y="119269"/>
            <a:ext cx="12192000" cy="1497495"/>
          </a:xfrm>
        </p:spPr>
        <p:txBody>
          <a:bodyPr/>
          <a:lstStyle/>
          <a:p>
            <a:r>
              <a:rPr lang="en-US">
                <a:cs typeface="Arial" panose="020B0604020202020204" pitchFamily="34" charset="0"/>
              </a:rPr>
              <a:t>Key Takeaways: </a:t>
            </a:r>
            <a:r>
              <a:rPr lang="en-US">
                <a:solidFill>
                  <a:prstClr val="white"/>
                </a:solidFill>
                <a:cs typeface="Arial" panose="020B0604020202020204" pitchFamily="34" charset="0"/>
              </a:rPr>
              <a:t>Government Power Is Constrained by Publicly Promulgated Laws</a:t>
            </a:r>
            <a:endParaRPr lang="en-US" i="1">
              <a:cs typeface="Arial" panose="020B0604020202020204" pitchFamily="34" charset="0"/>
            </a:endParaRP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258184" y="2199861"/>
            <a:ext cx="11704320" cy="4658139"/>
          </a:xfrm>
        </p:spPr>
        <p:txBody>
          <a:bodyPr>
            <a:normAutofit/>
          </a:bodyPr>
          <a:lstStyle/>
          <a:p>
            <a:r>
              <a:rPr lang="en-US" sz="3200"/>
              <a:t>The Fifth Amendment to the Constitution states: “[N]or shall private property be taken for public use, without just compensation.”</a:t>
            </a:r>
          </a:p>
          <a:p>
            <a:r>
              <a:rPr lang="en-US" sz="3200"/>
              <a:t>This means that the government cannot take a person’s home or other property without paying the person a fair value for the property.</a:t>
            </a:r>
          </a:p>
          <a:p>
            <a:r>
              <a:rPr lang="en-US" sz="3200"/>
              <a:t>This is an example of a constraint on the government’s actions that requires it to treat property owners fairly.</a:t>
            </a:r>
          </a:p>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40</a:t>
            </a:fld>
            <a:endParaRPr lang="en-US"/>
          </a:p>
        </p:txBody>
      </p:sp>
    </p:spTree>
    <p:extLst>
      <p:ext uri="{BB962C8B-B14F-4D97-AF65-F5344CB8AC3E}">
        <p14:creationId xmlns:p14="http://schemas.microsoft.com/office/powerpoint/2010/main" val="400461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287865" y="118334"/>
            <a:ext cx="11704319" cy="1577944"/>
          </a:xfrm>
        </p:spPr>
        <p:txBody>
          <a:bodyPr>
            <a:noAutofit/>
          </a:bodyPr>
          <a:lstStyle/>
          <a:p>
            <a:r>
              <a:rPr lang="en-US">
                <a:cs typeface="Arial" panose="020B0604020202020204" pitchFamily="34" charset="0"/>
              </a:rPr>
              <a:t>Key Takeaways: </a:t>
            </a:r>
            <a:r>
              <a:rPr lang="en-US">
                <a:solidFill>
                  <a:prstClr val="white"/>
                </a:solidFill>
                <a:cs typeface="Arial" panose="020B0604020202020204" pitchFamily="34" charset="0"/>
              </a:rPr>
              <a:t>Government Power Is Constrained by Publicly Promulgated Laws</a:t>
            </a:r>
            <a:endParaRPr lang="en-US">
              <a:cs typeface="Arial" panose="020B0604020202020204" pitchFamily="34" charset="0"/>
            </a:endParaRP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287865" y="2463501"/>
            <a:ext cx="11704319" cy="4063908"/>
          </a:xfrm>
        </p:spPr>
        <p:txBody>
          <a:bodyPr/>
          <a:lstStyle/>
          <a:p>
            <a:r>
              <a:rPr lang="en-US" sz="3200"/>
              <a:t>The government itself is bound by the rule of law. </a:t>
            </a:r>
          </a:p>
          <a:p>
            <a:r>
              <a:rPr lang="en-US" sz="3200"/>
              <a:t>Government officials must follow the law.</a:t>
            </a:r>
          </a:p>
          <a:p>
            <a:r>
              <a:rPr lang="en-US" sz="3200"/>
              <a:t>A government that is not constrained by the rule of law is a tyranny, and would be able to infringe the civil rights of its citizens.</a:t>
            </a:r>
          </a:p>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41</a:t>
            </a:fld>
            <a:endParaRPr lang="en-US"/>
          </a:p>
        </p:txBody>
      </p:sp>
    </p:spTree>
    <p:extLst>
      <p:ext uri="{BB962C8B-B14F-4D97-AF65-F5344CB8AC3E}">
        <p14:creationId xmlns:p14="http://schemas.microsoft.com/office/powerpoint/2010/main" val="4259471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8D4-36BE-4571-9D4F-7B24336327E3}"/>
              </a:ext>
            </a:extLst>
          </p:cNvPr>
          <p:cNvSpPr>
            <a:spLocks noGrp="1"/>
          </p:cNvSpPr>
          <p:nvPr>
            <p:ph type="title"/>
          </p:nvPr>
        </p:nvSpPr>
        <p:spPr>
          <a:xfrm>
            <a:off x="333488" y="447188"/>
            <a:ext cx="11048510" cy="970450"/>
          </a:xfrm>
        </p:spPr>
        <p:txBody>
          <a:bodyPr/>
          <a:lstStyle/>
          <a:p>
            <a:r>
              <a:rPr lang="en-US">
                <a:cs typeface="Arial" panose="020B0604020202020204" pitchFamily="34" charset="0"/>
              </a:rPr>
              <a:t>Questions for Discussion</a:t>
            </a:r>
          </a:p>
        </p:txBody>
      </p:sp>
      <p:sp>
        <p:nvSpPr>
          <p:cNvPr id="3" name="Content Placeholder 2">
            <a:extLst>
              <a:ext uri="{FF2B5EF4-FFF2-40B4-BE49-F238E27FC236}">
                <a16:creationId xmlns:a16="http://schemas.microsoft.com/office/drawing/2014/main" id="{F2346950-9867-4D21-813A-F8D995A6B269}"/>
              </a:ext>
            </a:extLst>
          </p:cNvPr>
          <p:cNvSpPr>
            <a:spLocks noGrp="1"/>
          </p:cNvSpPr>
          <p:nvPr>
            <p:ph sz="half" idx="1"/>
          </p:nvPr>
        </p:nvSpPr>
        <p:spPr>
          <a:xfrm>
            <a:off x="333488" y="2065468"/>
            <a:ext cx="6410449" cy="4496544"/>
          </a:xfrm>
        </p:spPr>
        <p:txBody>
          <a:bodyPr>
            <a:normAutofit/>
          </a:bodyPr>
          <a:lstStyle/>
          <a:p>
            <a:r>
              <a:rPr lang="en-US" sz="2800"/>
              <a:t>What does it mean for “law to be king”?</a:t>
            </a:r>
          </a:p>
          <a:p>
            <a:r>
              <a:rPr lang="en-US" sz="2800"/>
              <a:t>How would you feel if the government could do whatever it wanted, whenever it wanted, to whomever it wanted?</a:t>
            </a:r>
          </a:p>
          <a:p>
            <a:r>
              <a:rPr lang="en-US" sz="2800"/>
              <a:t>Why is it important for the government to be restrained by law and rules? </a:t>
            </a:r>
          </a:p>
        </p:txBody>
      </p:sp>
      <p:sp>
        <p:nvSpPr>
          <p:cNvPr id="5" name="Slide Number Placeholder 4">
            <a:extLst>
              <a:ext uri="{FF2B5EF4-FFF2-40B4-BE49-F238E27FC236}">
                <a16:creationId xmlns:a16="http://schemas.microsoft.com/office/drawing/2014/main" id="{7117BF49-73A2-4E83-BA99-FF655830BEDB}"/>
              </a:ext>
            </a:extLst>
          </p:cNvPr>
          <p:cNvSpPr>
            <a:spLocks noGrp="1"/>
          </p:cNvSpPr>
          <p:nvPr>
            <p:ph type="sldNum" sz="quarter" idx="12"/>
          </p:nvPr>
        </p:nvSpPr>
        <p:spPr/>
        <p:txBody>
          <a:bodyPr/>
          <a:lstStyle/>
          <a:p>
            <a:fld id="{A2DCA3DC-A2B0-4716-BFF7-71638408CED8}" type="slidenum">
              <a:rPr lang="en-US" smtClean="0"/>
              <a:t>42</a:t>
            </a:fld>
            <a:endParaRPr lang="en-US"/>
          </a:p>
        </p:txBody>
      </p:sp>
      <p:pic>
        <p:nvPicPr>
          <p:cNvPr id="8" name="Picture 7">
            <a:extLst>
              <a:ext uri="{FF2B5EF4-FFF2-40B4-BE49-F238E27FC236}">
                <a16:creationId xmlns:a16="http://schemas.microsoft.com/office/drawing/2014/main" id="{ED78B626-3575-41A8-897A-1B430B5C60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8322" y="3512143"/>
            <a:ext cx="4776083" cy="3049870"/>
          </a:xfrm>
          <a:prstGeom prst="rect">
            <a:avLst/>
          </a:prstGeom>
        </p:spPr>
      </p:pic>
      <p:pic>
        <p:nvPicPr>
          <p:cNvPr id="6" name="Picture 5">
            <a:extLst>
              <a:ext uri="{FF2B5EF4-FFF2-40B4-BE49-F238E27FC236}">
                <a16:creationId xmlns:a16="http://schemas.microsoft.com/office/drawing/2014/main" id="{69CEAF41-5D8A-43F1-9816-AAF8C7F97D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33490" y="1900989"/>
            <a:ext cx="3957219" cy="2704705"/>
          </a:xfrm>
          <a:prstGeom prst="rect">
            <a:avLst/>
          </a:prstGeom>
        </p:spPr>
      </p:pic>
    </p:spTree>
    <p:extLst>
      <p:ext uri="{BB962C8B-B14F-4D97-AF65-F5344CB8AC3E}">
        <p14:creationId xmlns:p14="http://schemas.microsoft.com/office/powerpoint/2010/main" val="1234657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68A4-BE7B-4DD6-AC5A-D73EFDB3E7DA}"/>
              </a:ext>
            </a:extLst>
          </p:cNvPr>
          <p:cNvSpPr>
            <a:spLocks noGrp="1"/>
          </p:cNvSpPr>
          <p:nvPr>
            <p:ph type="title"/>
          </p:nvPr>
        </p:nvSpPr>
        <p:spPr>
          <a:xfrm>
            <a:off x="638187" y="451513"/>
            <a:ext cx="11102299" cy="970450"/>
          </a:xfrm>
        </p:spPr>
        <p:txBody>
          <a:bodyPr/>
          <a:lstStyle/>
          <a:p>
            <a:r>
              <a:rPr lang="en-US"/>
              <a:t>The Rule of Law in the COVID-19 Pandemic </a:t>
            </a:r>
          </a:p>
        </p:txBody>
      </p:sp>
      <p:sp>
        <p:nvSpPr>
          <p:cNvPr id="3" name="Content Placeholder 2">
            <a:extLst>
              <a:ext uri="{FF2B5EF4-FFF2-40B4-BE49-F238E27FC236}">
                <a16:creationId xmlns:a16="http://schemas.microsoft.com/office/drawing/2014/main" id="{4504A853-5DFB-4466-8148-22700F78D7B8}"/>
              </a:ext>
            </a:extLst>
          </p:cNvPr>
          <p:cNvSpPr>
            <a:spLocks noGrp="1"/>
          </p:cNvSpPr>
          <p:nvPr>
            <p:ph idx="1"/>
          </p:nvPr>
        </p:nvSpPr>
        <p:spPr>
          <a:xfrm>
            <a:off x="700576" y="2291379"/>
            <a:ext cx="4258699" cy="4406672"/>
          </a:xfrm>
        </p:spPr>
        <p:txBody>
          <a:bodyPr>
            <a:normAutofit fontScale="92500" lnSpcReduction="20000"/>
          </a:bodyPr>
          <a:lstStyle/>
          <a:p>
            <a:r>
              <a:rPr lang="en-US"/>
              <a:t>School closures</a:t>
            </a:r>
          </a:p>
          <a:p>
            <a:r>
              <a:rPr lang="en-US"/>
              <a:t>Limits on in-person activities and extracurriculars</a:t>
            </a:r>
          </a:p>
          <a:p>
            <a:r>
              <a:rPr lang="en-US"/>
              <a:t>Remote learning and working</a:t>
            </a:r>
          </a:p>
          <a:p>
            <a:r>
              <a:rPr lang="en-US"/>
              <a:t>Business closures and new public health requirements</a:t>
            </a:r>
          </a:p>
          <a:p>
            <a:r>
              <a:rPr lang="en-US"/>
              <a:t>Restrictions on dining, gyms, theaters, religious gatherings, funerals</a:t>
            </a:r>
          </a:p>
          <a:p>
            <a:r>
              <a:rPr lang="en-US"/>
              <a:t>Mask mandates</a:t>
            </a:r>
          </a:p>
          <a:p>
            <a:r>
              <a:rPr lang="en-US"/>
              <a:t>Eviction bans</a:t>
            </a:r>
          </a:p>
          <a:p>
            <a:r>
              <a:rPr lang="en-US"/>
              <a:t>Curfews</a:t>
            </a:r>
          </a:p>
          <a:p>
            <a:r>
              <a:rPr lang="en-US"/>
              <a:t>Travel restrictions</a:t>
            </a:r>
          </a:p>
          <a:p>
            <a:r>
              <a:rPr lang="en-US"/>
              <a:t> Quarantine requirements</a:t>
            </a:r>
          </a:p>
          <a:p>
            <a:endParaRPr lang="en-US"/>
          </a:p>
        </p:txBody>
      </p:sp>
      <p:sp>
        <p:nvSpPr>
          <p:cNvPr id="4" name="Slide Number Placeholder 3">
            <a:extLst>
              <a:ext uri="{FF2B5EF4-FFF2-40B4-BE49-F238E27FC236}">
                <a16:creationId xmlns:a16="http://schemas.microsoft.com/office/drawing/2014/main" id="{F5100D19-8869-4803-832D-948B67087851}"/>
              </a:ext>
            </a:extLst>
          </p:cNvPr>
          <p:cNvSpPr>
            <a:spLocks noGrp="1"/>
          </p:cNvSpPr>
          <p:nvPr>
            <p:ph type="sldNum" sz="quarter" idx="12"/>
          </p:nvPr>
        </p:nvSpPr>
        <p:spPr/>
        <p:txBody>
          <a:bodyPr/>
          <a:lstStyle/>
          <a:p>
            <a:fld id="{A2DCA3DC-A2B0-4716-BFF7-71638408CED8}" type="slidenum">
              <a:rPr lang="en-US" smtClean="0"/>
              <a:t>43</a:t>
            </a:fld>
            <a:endParaRPr lang="en-US"/>
          </a:p>
        </p:txBody>
      </p:sp>
      <p:pic>
        <p:nvPicPr>
          <p:cNvPr id="7" name="Picture 6">
            <a:extLst>
              <a:ext uri="{FF2B5EF4-FFF2-40B4-BE49-F238E27FC236}">
                <a16:creationId xmlns:a16="http://schemas.microsoft.com/office/drawing/2014/main" id="{BA4431D3-22E6-4446-9719-C1817C2443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62428" y="2002468"/>
            <a:ext cx="2650985" cy="2120943"/>
          </a:xfrm>
          <a:prstGeom prst="rect">
            <a:avLst/>
          </a:prstGeom>
        </p:spPr>
      </p:pic>
      <p:pic>
        <p:nvPicPr>
          <p:cNvPr id="12" name="Picture 11">
            <a:extLst>
              <a:ext uri="{FF2B5EF4-FFF2-40B4-BE49-F238E27FC236}">
                <a16:creationId xmlns:a16="http://schemas.microsoft.com/office/drawing/2014/main" id="{D5DDFCD2-B5EF-4DDD-B7FF-FB99E73901A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32693" y="4037383"/>
            <a:ext cx="4811531" cy="2652004"/>
          </a:xfrm>
          <a:prstGeom prst="rect">
            <a:avLst/>
          </a:prstGeom>
        </p:spPr>
      </p:pic>
      <p:pic>
        <p:nvPicPr>
          <p:cNvPr id="9" name="Picture 8">
            <a:extLst>
              <a:ext uri="{FF2B5EF4-FFF2-40B4-BE49-F238E27FC236}">
                <a16:creationId xmlns:a16="http://schemas.microsoft.com/office/drawing/2014/main" id="{D823D73A-526F-4195-BDBB-B054C5C1401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38458" y="2002468"/>
            <a:ext cx="3236494" cy="2552616"/>
          </a:xfrm>
          <a:prstGeom prst="rect">
            <a:avLst/>
          </a:prstGeom>
        </p:spPr>
      </p:pic>
    </p:spTree>
    <p:extLst>
      <p:ext uri="{BB962C8B-B14F-4D97-AF65-F5344CB8AC3E}">
        <p14:creationId xmlns:p14="http://schemas.microsoft.com/office/powerpoint/2010/main" val="3136873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5291" y="828340"/>
            <a:ext cx="10561418" cy="3181574"/>
          </a:xfrm>
        </p:spPr>
        <p:txBody>
          <a:bodyPr>
            <a:noAutofit/>
          </a:bodyPr>
          <a:lstStyle/>
          <a:p>
            <a:pPr algn="ctr"/>
            <a:r>
              <a:rPr lang="en-US" sz="3400">
                <a:solidFill>
                  <a:schemeClr val="tx1"/>
                </a:solidFill>
              </a:rPr>
              <a:t> </a:t>
            </a:r>
            <a:r>
              <a:rPr lang="en-US" sz="6600">
                <a:solidFill>
                  <a:schemeClr val="tx1"/>
                </a:solidFill>
              </a:rPr>
              <a:t>How has the Rule of Law affected your life during the pandemic?</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44</a:t>
            </a:fld>
            <a:endParaRPr lang="en-US"/>
          </a:p>
        </p:txBody>
      </p:sp>
    </p:spTree>
    <p:extLst>
      <p:ext uri="{BB962C8B-B14F-4D97-AF65-F5344CB8AC3E}">
        <p14:creationId xmlns:p14="http://schemas.microsoft.com/office/powerpoint/2010/main" val="2310831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D2D8-2F34-4796-A8A9-B10CDA6E0B7C}"/>
              </a:ext>
            </a:extLst>
          </p:cNvPr>
          <p:cNvSpPr>
            <a:spLocks noGrp="1"/>
          </p:cNvSpPr>
          <p:nvPr>
            <p:ph type="title"/>
          </p:nvPr>
        </p:nvSpPr>
        <p:spPr/>
        <p:txBody>
          <a:bodyPr/>
          <a:lstStyle/>
          <a:p>
            <a:r>
              <a:rPr lang="en-US" dirty="0"/>
              <a:t>Acknowledgments </a:t>
            </a:r>
          </a:p>
        </p:txBody>
      </p:sp>
      <p:sp>
        <p:nvSpPr>
          <p:cNvPr id="3" name="Content Placeholder 2">
            <a:extLst>
              <a:ext uri="{FF2B5EF4-FFF2-40B4-BE49-F238E27FC236}">
                <a16:creationId xmlns:a16="http://schemas.microsoft.com/office/drawing/2014/main" id="{9B945D71-45A6-4257-A6E9-1EDF2DF68927}"/>
              </a:ext>
            </a:extLst>
          </p:cNvPr>
          <p:cNvSpPr>
            <a:spLocks noGrp="1"/>
          </p:cNvSpPr>
          <p:nvPr>
            <p:ph idx="1"/>
          </p:nvPr>
        </p:nvSpPr>
        <p:spPr>
          <a:xfrm>
            <a:off x="810000" y="2478505"/>
            <a:ext cx="10571998" cy="4060329"/>
          </a:xfrm>
        </p:spPr>
        <p:txBody>
          <a:bodyPr>
            <a:normAutofit fontScale="85000" lnSpcReduction="10000"/>
          </a:bodyPr>
          <a:lstStyle/>
          <a:p>
            <a:r>
              <a:rPr lang="en-US" sz="2800" dirty="0"/>
              <a:t>Thank you to all of the contributors to this presentation, including:</a:t>
            </a:r>
          </a:p>
          <a:p>
            <a:pPr lvl="1"/>
            <a:r>
              <a:rPr lang="en-US" sz="2800" dirty="0"/>
              <a:t>Saul Shapiro, Jason Vitullo, Gautam Rao, Hyatt Howard and Lauren Richardson of Patterson Belknap Webb &amp; Tyler LLP</a:t>
            </a:r>
          </a:p>
          <a:p>
            <a:pPr lvl="1"/>
            <a:r>
              <a:rPr lang="en-US" sz="2800" dirty="0"/>
              <a:t>Second Circuit Staff, including Adriana Mark, Alana Chill, Natasha Gohil, and Peter D’Antonio</a:t>
            </a:r>
          </a:p>
          <a:p>
            <a:pPr lvl="1"/>
            <a:r>
              <a:rPr lang="en-US" sz="2800" dirty="0"/>
              <a:t>Justice For All (JFA): Courts and Community Civic Education &amp; Speakers Bureau </a:t>
            </a:r>
            <a:r>
              <a:rPr lang="en-US" sz="2800"/>
              <a:t>Subcommittee Co-Chair </a:t>
            </a:r>
            <a:r>
              <a:rPr lang="en-US" sz="2800" dirty="0"/>
              <a:t>Magistrate Judge Vera M. Scanlon</a:t>
            </a:r>
          </a:p>
          <a:p>
            <a:pPr lvl="1"/>
            <a:r>
              <a:rPr lang="en-US" sz="2800" dirty="0"/>
              <a:t>Law Day Subcommittee Chairs District Judge Mae D’Agostino and Saul Shapiro</a:t>
            </a:r>
          </a:p>
          <a:p>
            <a:pPr lvl="1"/>
            <a:endParaRPr lang="en-US" dirty="0"/>
          </a:p>
          <a:p>
            <a:pPr marL="228600" lvl="1" indent="0">
              <a:buNone/>
            </a:pPr>
            <a:endParaRPr lang="en-US" dirty="0"/>
          </a:p>
        </p:txBody>
      </p:sp>
      <p:sp>
        <p:nvSpPr>
          <p:cNvPr id="4" name="Slide Number Placeholder 3"/>
          <p:cNvSpPr>
            <a:spLocks noGrp="1"/>
          </p:cNvSpPr>
          <p:nvPr>
            <p:ph type="sldNum" sz="quarter" idx="12"/>
          </p:nvPr>
        </p:nvSpPr>
        <p:spPr/>
        <p:txBody>
          <a:bodyPr/>
          <a:lstStyle/>
          <a:p>
            <a:fld id="{A2DCA3DC-A2B0-4716-BFF7-71638408CED8}" type="slidenum">
              <a:rPr lang="en-US" smtClean="0"/>
              <a:t>45</a:t>
            </a:fld>
            <a:endParaRPr lang="en-US"/>
          </a:p>
        </p:txBody>
      </p:sp>
    </p:spTree>
    <p:extLst>
      <p:ext uri="{BB962C8B-B14F-4D97-AF65-F5344CB8AC3E}">
        <p14:creationId xmlns:p14="http://schemas.microsoft.com/office/powerpoint/2010/main" val="233951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471B-51C8-4A95-8453-AC2FBBB3D054}"/>
              </a:ext>
            </a:extLst>
          </p:cNvPr>
          <p:cNvSpPr>
            <a:spLocks noGrp="1"/>
          </p:cNvSpPr>
          <p:nvPr>
            <p:ph type="title"/>
          </p:nvPr>
        </p:nvSpPr>
        <p:spPr/>
        <p:txBody>
          <a:bodyPr/>
          <a:lstStyle/>
          <a:p>
            <a:r>
              <a:rPr lang="en-US" dirty="0"/>
              <a:t>Contact Us</a:t>
            </a:r>
          </a:p>
        </p:txBody>
      </p:sp>
      <p:sp>
        <p:nvSpPr>
          <p:cNvPr id="5" name="Rectangle 4">
            <a:extLst>
              <a:ext uri="{FF2B5EF4-FFF2-40B4-BE49-F238E27FC236}">
                <a16:creationId xmlns:a16="http://schemas.microsoft.com/office/drawing/2014/main" id="{6B80F1EF-3C90-4A3A-B908-9D734CC187F8}"/>
              </a:ext>
            </a:extLst>
          </p:cNvPr>
          <p:cNvSpPr/>
          <p:nvPr/>
        </p:nvSpPr>
        <p:spPr>
          <a:xfrm>
            <a:off x="1700985" y="2782669"/>
            <a:ext cx="8489825" cy="646331"/>
          </a:xfrm>
          <a:prstGeom prst="rect">
            <a:avLst/>
          </a:prstGeom>
        </p:spPr>
        <p:txBody>
          <a:bodyPr wrap="none">
            <a:spAutoFit/>
          </a:bodyPr>
          <a:lstStyle/>
          <a:p>
            <a:pPr algn="ctr"/>
            <a:r>
              <a:rPr lang="en-US" sz="3600" b="1" dirty="0"/>
              <a:t>https://justiceforall.ca2.uscourts.gov/</a:t>
            </a:r>
          </a:p>
        </p:txBody>
      </p:sp>
      <p:pic>
        <p:nvPicPr>
          <p:cNvPr id="10" name="Picture 3">
            <a:extLst>
              <a:ext uri="{FF2B5EF4-FFF2-40B4-BE49-F238E27FC236}">
                <a16:creationId xmlns:a16="http://schemas.microsoft.com/office/drawing/2014/main" id="{9126B833-82CE-46CE-8E3F-1906D9C0F72B}"/>
              </a:ext>
            </a:extLst>
          </p:cNvPr>
          <p:cNvPicPr>
            <a:picLocks noChangeAspect="1"/>
          </p:cNvPicPr>
          <p:nvPr/>
        </p:nvPicPr>
        <p:blipFill>
          <a:blip r:embed="rId2"/>
          <a:stretch>
            <a:fillRect/>
          </a:stretch>
        </p:blipFill>
        <p:spPr>
          <a:xfrm>
            <a:off x="-5484" y="4606507"/>
            <a:ext cx="12203500" cy="2245739"/>
          </a:xfrm>
          <a:prstGeom prst="rect">
            <a:avLst/>
          </a:prstGeom>
        </p:spPr>
      </p:pic>
    </p:spTree>
    <p:extLst>
      <p:ext uri="{BB962C8B-B14F-4D97-AF65-F5344CB8AC3E}">
        <p14:creationId xmlns:p14="http://schemas.microsoft.com/office/powerpoint/2010/main" val="77954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1EED2E-B855-4E92-8BEB-254BE8747527}"/>
              </a:ext>
            </a:extLst>
          </p:cNvPr>
          <p:cNvSpPr>
            <a:spLocks noGrp="1"/>
          </p:cNvSpPr>
          <p:nvPr>
            <p:ph type="title"/>
          </p:nvPr>
        </p:nvSpPr>
        <p:spPr/>
        <p:txBody>
          <a:bodyPr/>
          <a:lstStyle/>
          <a:p>
            <a:r>
              <a:rPr lang="en-US"/>
              <a:t>Images Cited</a:t>
            </a:r>
          </a:p>
        </p:txBody>
      </p:sp>
      <p:sp>
        <p:nvSpPr>
          <p:cNvPr id="7" name="Content Placeholder 6">
            <a:extLst>
              <a:ext uri="{FF2B5EF4-FFF2-40B4-BE49-F238E27FC236}">
                <a16:creationId xmlns:a16="http://schemas.microsoft.com/office/drawing/2014/main" id="{D14D9977-A253-410E-B7BD-1CBCA11A6906}"/>
              </a:ext>
            </a:extLst>
          </p:cNvPr>
          <p:cNvSpPr>
            <a:spLocks noGrp="1"/>
          </p:cNvSpPr>
          <p:nvPr>
            <p:ph idx="1"/>
          </p:nvPr>
        </p:nvSpPr>
        <p:spPr>
          <a:xfrm>
            <a:off x="163773" y="2210938"/>
            <a:ext cx="11750723" cy="4550809"/>
          </a:xfrm>
        </p:spPr>
        <p:txBody>
          <a:bodyPr>
            <a:normAutofit fontScale="92500" lnSpcReduction="20000"/>
          </a:bodyPr>
          <a:lstStyle/>
          <a:p>
            <a:r>
              <a:rPr lang="en-US"/>
              <a:t>The following images are licensed by Creative Commons:</a:t>
            </a:r>
          </a:p>
          <a:p>
            <a:pPr lvl="1"/>
            <a:r>
              <a:rPr lang="en-US"/>
              <a:t>Slide 6: </a:t>
            </a:r>
          </a:p>
          <a:p>
            <a:pPr lvl="2"/>
            <a:r>
              <a:rPr lang="en-US"/>
              <a:t>Grocery Store Photo: </a:t>
            </a:r>
            <a:r>
              <a:rPr lang="en-US">
                <a:hlinkClick r:id="rId3" tooltip="https://www.insauga.com/huge-grocery-store-set-to-cut-jobs-in-mississauga-and-beyond"/>
              </a:rPr>
              <a:t>This Photo</a:t>
            </a:r>
            <a:r>
              <a:rPr lang="en-US"/>
              <a:t> by Unknown Author is licensed under </a:t>
            </a:r>
            <a:r>
              <a:rPr lang="en-US">
                <a:hlinkClick r:id="rId4" tooltip="https://creativecommons.org/licenses/by-nc-nd/3.0/"/>
              </a:rPr>
              <a:t>CC BY-NC-ND</a:t>
            </a:r>
            <a:endParaRPr lang="en-US"/>
          </a:p>
          <a:p>
            <a:pPr lvl="2"/>
            <a:r>
              <a:rPr lang="en-US"/>
              <a:t>Football Photo: </a:t>
            </a:r>
            <a:r>
              <a:rPr lang="en-US">
                <a:solidFill>
                  <a:prstClr val="white"/>
                </a:solidFill>
              </a:rPr>
              <a:t> </a:t>
            </a:r>
            <a:r>
              <a:rPr lang="en-US">
                <a:solidFill>
                  <a:prstClr val="white"/>
                </a:solidFill>
                <a:hlinkClick r:id="rId5"/>
              </a:rPr>
              <a:t>This Photo </a:t>
            </a:r>
            <a:r>
              <a:rPr lang="en-US">
                <a:solidFill>
                  <a:prstClr val="white"/>
                </a:solidFill>
              </a:rPr>
              <a:t>by </a:t>
            </a:r>
            <a:r>
              <a:rPr lang="en-US" err="1">
                <a:solidFill>
                  <a:prstClr val="white"/>
                </a:solidFill>
              </a:rPr>
              <a:t>KeithJJ</a:t>
            </a:r>
            <a:r>
              <a:rPr lang="en-US">
                <a:solidFill>
                  <a:prstClr val="white"/>
                </a:solidFill>
              </a:rPr>
              <a:t> is licensed under CC0/Public Domain </a:t>
            </a:r>
            <a:endParaRPr lang="en-US"/>
          </a:p>
          <a:p>
            <a:pPr lvl="2"/>
            <a:r>
              <a:rPr lang="en-US"/>
              <a:t>Classroom Photo: </a:t>
            </a:r>
            <a:r>
              <a:rPr lang="en-US">
                <a:hlinkClick r:id="rId6" tooltip="http://www.flickr.com/photos/us_mission_canada/4117029925/"/>
              </a:rPr>
              <a:t>This Photo</a:t>
            </a:r>
            <a:r>
              <a:rPr lang="en-US"/>
              <a:t> by Unknown Author is licensed under </a:t>
            </a:r>
            <a:r>
              <a:rPr lang="en-US">
                <a:hlinkClick r:id="rId7" tooltip="https://creativecommons.org/licenses/by/3.0/"/>
              </a:rPr>
              <a:t>CC BY</a:t>
            </a:r>
            <a:endParaRPr lang="en-US"/>
          </a:p>
          <a:p>
            <a:pPr lvl="2"/>
            <a:r>
              <a:rPr lang="en-US"/>
              <a:t>Train Photo: </a:t>
            </a:r>
            <a:r>
              <a:rPr lang="en-US">
                <a:hlinkClick r:id="rId8" tooltip="http://www.flickr.com/photos/us_mission_canada/4117029925/"/>
              </a:rPr>
              <a:t>This Photo </a:t>
            </a:r>
            <a:r>
              <a:rPr lang="en-US"/>
              <a:t>by Unknown Author is licensed under CC0/ Public Domain</a:t>
            </a:r>
          </a:p>
          <a:p>
            <a:pPr lvl="2"/>
            <a:r>
              <a:rPr lang="en-US"/>
              <a:t>Social Media Logos Graphic: </a:t>
            </a:r>
            <a:r>
              <a:rPr lang="en-US">
                <a:hlinkClick r:id="rId9" tooltip="http://www.flickr.com/photos/us_mission_canada/4117029925/"/>
              </a:rPr>
              <a:t>This Photo </a:t>
            </a:r>
            <a:r>
              <a:rPr lang="en-US"/>
              <a:t>by Unknown Author is licensed under </a:t>
            </a:r>
            <a:r>
              <a:rPr lang="en-US">
                <a:hlinkClick r:id="rId7" tooltip="https://creativecommons.org/licenses/by/3.0/"/>
              </a:rPr>
              <a:t>CC BY - NC</a:t>
            </a:r>
            <a:endParaRPr lang="en-US"/>
          </a:p>
          <a:p>
            <a:pPr lvl="1"/>
            <a:r>
              <a:rPr lang="en-US">
                <a:solidFill>
                  <a:prstClr val="white"/>
                </a:solidFill>
              </a:rPr>
              <a:t>Slide 8: </a:t>
            </a:r>
          </a:p>
          <a:p>
            <a:pPr lvl="2"/>
            <a:r>
              <a:rPr lang="en-US">
                <a:solidFill>
                  <a:prstClr val="white"/>
                </a:solidFill>
              </a:rPr>
              <a:t>Traffic Photo: </a:t>
            </a:r>
            <a:r>
              <a:rPr lang="en-US">
                <a:hlinkClick r:id="rId10" tooltip="http://www.strongtowns.org/journal/2010/11/22/confessions-of-a-recovering-engineer.html"/>
              </a:rPr>
              <a:t>This Photo</a:t>
            </a:r>
            <a:r>
              <a:rPr lang="en-US"/>
              <a:t> by Unknown Author is licensed under </a:t>
            </a:r>
            <a:r>
              <a:rPr lang="en-US">
                <a:hlinkClick r:id="rId11" tooltip="https://creativecommons.org/licenses/by-sa/3.0/"/>
              </a:rPr>
              <a:t>CC BY-SA</a:t>
            </a:r>
            <a:endParaRPr lang="en-US"/>
          </a:p>
          <a:p>
            <a:pPr lvl="1"/>
            <a:r>
              <a:rPr lang="en-US">
                <a:solidFill>
                  <a:prstClr val="white"/>
                </a:solidFill>
              </a:rPr>
              <a:t>Slide 17: </a:t>
            </a:r>
          </a:p>
          <a:p>
            <a:pPr lvl="2"/>
            <a:r>
              <a:rPr lang="en-US">
                <a:solidFill>
                  <a:prstClr val="white"/>
                </a:solidFill>
              </a:rPr>
              <a:t>Three Branches of Government Graphic: </a:t>
            </a:r>
            <a:r>
              <a:rPr lang="en-US">
                <a:hlinkClick r:id="rId12" tooltip="https://www.teacherspayteachers.com/Product/Legislative-Executive-and-Judicial-Branches-of-Government-1318603"/>
              </a:rPr>
              <a:t>This Photo</a:t>
            </a:r>
            <a:r>
              <a:rPr lang="en-US"/>
              <a:t> by Unknown Author is licensed under </a:t>
            </a:r>
            <a:r>
              <a:rPr lang="en-US">
                <a:hlinkClick r:id="rId7" tooltip="https://creativecommons.org/licenses/by/3.0/"/>
              </a:rPr>
              <a:t>CC BY</a:t>
            </a:r>
            <a:endParaRPr lang="en-US">
              <a:solidFill>
                <a:prstClr val="white"/>
              </a:solidFill>
            </a:endParaRPr>
          </a:p>
          <a:p>
            <a:pPr lvl="1"/>
            <a:r>
              <a:rPr lang="en-US">
                <a:solidFill>
                  <a:prstClr val="white"/>
                </a:solidFill>
              </a:rPr>
              <a:t>Slide 18: </a:t>
            </a:r>
          </a:p>
          <a:p>
            <a:pPr lvl="2"/>
            <a:r>
              <a:rPr lang="en-US">
                <a:solidFill>
                  <a:prstClr val="white"/>
                </a:solidFill>
              </a:rPr>
              <a:t>Impartial Scales of Justice Graphic: </a:t>
            </a:r>
            <a:r>
              <a:rPr lang="en-US">
                <a:hlinkClick r:id="rId13" tooltip="http://www.strongtowns.org/journal/2010/11/22/confessions-of-a-recovering-engineer.html"/>
              </a:rPr>
              <a:t>This Photo </a:t>
            </a:r>
            <a:r>
              <a:rPr lang="en-US"/>
              <a:t>by Unknown Author is licensed under CC0/ Public Domain</a:t>
            </a:r>
            <a:endParaRPr lang="en-US">
              <a:solidFill>
                <a:prstClr val="white"/>
              </a:solidFill>
            </a:endParaRPr>
          </a:p>
          <a:p>
            <a:pPr lvl="1"/>
            <a:r>
              <a:rPr lang="en-US">
                <a:solidFill>
                  <a:prstClr val="white"/>
                </a:solidFill>
              </a:rPr>
              <a:t>Slide 28: </a:t>
            </a:r>
          </a:p>
          <a:p>
            <a:pPr lvl="2"/>
            <a:r>
              <a:rPr lang="en-US">
                <a:solidFill>
                  <a:prstClr val="white"/>
                </a:solidFill>
              </a:rPr>
              <a:t>“We Shall Overcome” Photo: </a:t>
            </a:r>
            <a:r>
              <a:rPr lang="en-US">
                <a:hlinkClick r:id="rId14" tooltip="http://www.baas.ac.uk/usso/the-transatlantic-impact-of-civil-rights-anthem-we-shall-overcome/"/>
              </a:rPr>
              <a:t>This Photo</a:t>
            </a:r>
            <a:r>
              <a:rPr lang="en-US"/>
              <a:t> by Unknown Author is licensed under </a:t>
            </a:r>
            <a:r>
              <a:rPr lang="en-US">
                <a:hlinkClick r:id="rId7" tooltip="https://creativecommons.org/licenses/by/3.0/"/>
              </a:rPr>
              <a:t>CC BY</a:t>
            </a:r>
            <a:endParaRPr lang="en-US"/>
          </a:p>
        </p:txBody>
      </p:sp>
      <p:sp>
        <p:nvSpPr>
          <p:cNvPr id="2" name="Slide Number Placeholder 1">
            <a:extLst>
              <a:ext uri="{FF2B5EF4-FFF2-40B4-BE49-F238E27FC236}">
                <a16:creationId xmlns:a16="http://schemas.microsoft.com/office/drawing/2014/main" id="{3678C64E-AE9D-4587-9C56-B1A6C39269DC}"/>
              </a:ext>
            </a:extLst>
          </p:cNvPr>
          <p:cNvSpPr>
            <a:spLocks noGrp="1"/>
          </p:cNvSpPr>
          <p:nvPr>
            <p:ph type="sldNum" sz="quarter" idx="12"/>
          </p:nvPr>
        </p:nvSpPr>
        <p:spPr/>
        <p:txBody>
          <a:bodyPr/>
          <a:lstStyle/>
          <a:p>
            <a:fld id="{A2DCA3DC-A2B0-4716-BFF7-71638408CED8}" type="slidenum">
              <a:rPr lang="en-US" smtClean="0"/>
              <a:t>47</a:t>
            </a:fld>
            <a:endParaRPr lang="en-US"/>
          </a:p>
        </p:txBody>
      </p:sp>
    </p:spTree>
    <p:extLst>
      <p:ext uri="{BB962C8B-B14F-4D97-AF65-F5344CB8AC3E}">
        <p14:creationId xmlns:p14="http://schemas.microsoft.com/office/powerpoint/2010/main" val="3694542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37E3-514B-44EB-B743-B46466D1F601}"/>
              </a:ext>
            </a:extLst>
          </p:cNvPr>
          <p:cNvSpPr>
            <a:spLocks noGrp="1"/>
          </p:cNvSpPr>
          <p:nvPr>
            <p:ph type="title"/>
          </p:nvPr>
        </p:nvSpPr>
        <p:spPr/>
        <p:txBody>
          <a:bodyPr/>
          <a:lstStyle/>
          <a:p>
            <a:r>
              <a:rPr lang="en-US"/>
              <a:t>Images Cited</a:t>
            </a:r>
          </a:p>
        </p:txBody>
      </p:sp>
      <p:sp>
        <p:nvSpPr>
          <p:cNvPr id="3" name="Content Placeholder 2">
            <a:extLst>
              <a:ext uri="{FF2B5EF4-FFF2-40B4-BE49-F238E27FC236}">
                <a16:creationId xmlns:a16="http://schemas.microsoft.com/office/drawing/2014/main" id="{DC40DBD5-0CF8-47C0-A00A-DDB9B4230C66}"/>
              </a:ext>
            </a:extLst>
          </p:cNvPr>
          <p:cNvSpPr>
            <a:spLocks noGrp="1"/>
          </p:cNvSpPr>
          <p:nvPr>
            <p:ph idx="1"/>
          </p:nvPr>
        </p:nvSpPr>
        <p:spPr>
          <a:xfrm>
            <a:off x="-122830" y="1828801"/>
            <a:ext cx="12446758" cy="4824662"/>
          </a:xfrm>
        </p:spPr>
        <p:txBody>
          <a:bodyPr/>
          <a:lstStyle/>
          <a:p>
            <a:pPr lvl="1"/>
            <a:r>
              <a:rPr lang="en-US">
                <a:solidFill>
                  <a:prstClr val="white"/>
                </a:solidFill>
              </a:rPr>
              <a:t>The following images are licensed by Creative Commons:</a:t>
            </a:r>
          </a:p>
          <a:p>
            <a:pPr lvl="2"/>
            <a:endParaRPr lang="en-US">
              <a:solidFill>
                <a:prstClr val="white"/>
              </a:solidFill>
            </a:endParaRPr>
          </a:p>
          <a:p>
            <a:pPr lvl="2"/>
            <a:r>
              <a:rPr lang="en-US">
                <a:solidFill>
                  <a:prstClr val="white"/>
                </a:solidFill>
              </a:rPr>
              <a:t>Slide 32: </a:t>
            </a:r>
          </a:p>
          <a:p>
            <a:pPr lvl="3"/>
            <a:r>
              <a:rPr lang="en-US">
                <a:solidFill>
                  <a:prstClr val="white"/>
                </a:solidFill>
              </a:rPr>
              <a:t>Jury Chairs Photo: </a:t>
            </a:r>
            <a:r>
              <a:rPr lang="en-US">
                <a:hlinkClick r:id="rId2" tooltip="https://journalistsresource.org/studies/government/criminal-justice/civil-damage-awards-courts-news-media-power-judiciary-dynamics/"/>
              </a:rPr>
              <a:t>This Photo</a:t>
            </a:r>
            <a:r>
              <a:rPr lang="en-US"/>
              <a:t> by Unknown Author is licensed under </a:t>
            </a:r>
            <a:r>
              <a:rPr lang="en-US">
                <a:hlinkClick r:id="rId3" tooltip="https://creativecommons.org/licenses/by-nd/3.0/"/>
              </a:rPr>
              <a:t>CC BY-ND</a:t>
            </a:r>
            <a:endParaRPr lang="en-US">
              <a:solidFill>
                <a:prstClr val="white"/>
              </a:solidFill>
            </a:endParaRPr>
          </a:p>
          <a:p>
            <a:pPr lvl="2"/>
            <a:r>
              <a:rPr lang="en-US">
                <a:solidFill>
                  <a:prstClr val="white"/>
                </a:solidFill>
              </a:rPr>
              <a:t>Slide 34: </a:t>
            </a:r>
          </a:p>
          <a:p>
            <a:pPr lvl="3"/>
            <a:r>
              <a:rPr lang="en-US">
                <a:solidFill>
                  <a:prstClr val="white"/>
                </a:solidFill>
              </a:rPr>
              <a:t>Equality Image: </a:t>
            </a:r>
            <a:r>
              <a:rPr lang="en-US">
                <a:hlinkClick r:id="rId4" tooltip="http://www.creative-commons-images.com/highway-signs/e/equality.html"/>
              </a:rPr>
              <a:t>This Photo</a:t>
            </a:r>
            <a:r>
              <a:rPr lang="en-US"/>
              <a:t> by Unknown Author is licensed under </a:t>
            </a:r>
            <a:r>
              <a:rPr lang="en-US">
                <a:hlinkClick r:id="rId5" tooltip="https://creativecommons.org/licenses/by-sa/3.0/"/>
              </a:rPr>
              <a:t>CC BY-SA</a:t>
            </a:r>
            <a:endParaRPr lang="en-US">
              <a:solidFill>
                <a:prstClr val="white"/>
              </a:solidFill>
            </a:endParaRPr>
          </a:p>
          <a:p>
            <a:pPr lvl="2"/>
            <a:r>
              <a:rPr lang="en-US">
                <a:solidFill>
                  <a:prstClr val="white"/>
                </a:solidFill>
              </a:rPr>
              <a:t>Slide 42: </a:t>
            </a:r>
          </a:p>
          <a:p>
            <a:pPr lvl="3"/>
            <a:r>
              <a:rPr lang="en-US">
                <a:solidFill>
                  <a:prstClr val="white"/>
                </a:solidFill>
              </a:rPr>
              <a:t>Crown Graphic: </a:t>
            </a:r>
            <a:r>
              <a:rPr lang="en-US">
                <a:hlinkClick r:id="rId6" tooltip="https://freepngimg.com/png/30421-king"/>
              </a:rPr>
              <a:t>This Photo</a:t>
            </a:r>
            <a:r>
              <a:rPr lang="en-US"/>
              <a:t> by Unknown Author is licensed under </a:t>
            </a:r>
            <a:r>
              <a:rPr lang="en-US">
                <a:hlinkClick r:id="rId7" tooltip="https://creativecommons.org/licenses/by-nc/3.0/"/>
              </a:rPr>
              <a:t>CC BY-NC</a:t>
            </a:r>
            <a:endParaRPr lang="en-US">
              <a:solidFill>
                <a:prstClr val="white"/>
              </a:solidFill>
            </a:endParaRPr>
          </a:p>
          <a:p>
            <a:pPr lvl="3"/>
            <a:r>
              <a:rPr lang="en-US">
                <a:solidFill>
                  <a:prstClr val="white"/>
                </a:solidFill>
              </a:rPr>
              <a:t>Gavel Graphic: </a:t>
            </a:r>
            <a:r>
              <a:rPr lang="en-US">
                <a:hlinkClick r:id="rId8" tooltip="http://dakshindia.org/india-justice-report-2019-a-report-on-the-state-of-social-justice-in-india/"/>
              </a:rPr>
              <a:t>This Photo</a:t>
            </a:r>
            <a:r>
              <a:rPr lang="en-US"/>
              <a:t> by Unknown Author is licensed under </a:t>
            </a:r>
            <a:r>
              <a:rPr lang="en-US">
                <a:hlinkClick r:id="rId9" tooltip="https://creativecommons.org/licenses/by-nc-nd/3.0/"/>
              </a:rPr>
              <a:t>CC BY-NC-ND</a:t>
            </a:r>
            <a:endParaRPr lang="en-US">
              <a:solidFill>
                <a:prstClr val="white"/>
              </a:solidFill>
            </a:endParaRPr>
          </a:p>
          <a:p>
            <a:pPr lvl="2"/>
            <a:r>
              <a:rPr lang="en-US"/>
              <a:t>Slide 43: </a:t>
            </a:r>
          </a:p>
          <a:p>
            <a:pPr lvl="3"/>
            <a:r>
              <a:rPr lang="en-US">
                <a:solidFill>
                  <a:prstClr val="white"/>
                </a:solidFill>
              </a:rPr>
              <a:t>Coronavirus Graphic: </a:t>
            </a:r>
            <a:r>
              <a:rPr lang="en-US">
                <a:hlinkClick r:id="rId10" tooltip="https://www.wired.it/scienza/medicina/2020/02/23/notizie-scientificamente-rilevanti-coronavirus-italia/"/>
              </a:rPr>
              <a:t>This Photo</a:t>
            </a:r>
            <a:r>
              <a:rPr lang="en-US"/>
              <a:t> by Unknown Author is licensed under </a:t>
            </a:r>
            <a:r>
              <a:rPr lang="en-US">
                <a:hlinkClick r:id="rId9" tooltip="https://creativecommons.org/licenses/by-nc-nd/3.0/"/>
              </a:rPr>
              <a:t>CC BY-NC-ND</a:t>
            </a:r>
            <a:endParaRPr lang="en-US">
              <a:solidFill>
                <a:prstClr val="white"/>
              </a:solidFill>
            </a:endParaRPr>
          </a:p>
          <a:p>
            <a:pPr lvl="3"/>
            <a:r>
              <a:rPr lang="en-US">
                <a:solidFill>
                  <a:prstClr val="white"/>
                </a:solidFill>
              </a:rPr>
              <a:t>Johns Hopkins COVID-19 Dashboard Image: </a:t>
            </a:r>
            <a:r>
              <a:rPr lang="en-US">
                <a:hlinkClick r:id="rId11" tooltip="https://www.presshightech.com/2020/05/covid-19-dashboard-by-center-for.html"/>
              </a:rPr>
              <a:t>This Photo</a:t>
            </a:r>
            <a:r>
              <a:rPr lang="en-US"/>
              <a:t> by Unknown Author is licensed under </a:t>
            </a:r>
            <a:r>
              <a:rPr lang="en-US">
                <a:hlinkClick r:id="rId5" tooltip="https://creativecommons.org/licenses/by-sa/3.0/"/>
              </a:rPr>
              <a:t>CC BY-SA</a:t>
            </a:r>
            <a:endParaRPr lang="en-US"/>
          </a:p>
          <a:p>
            <a:pPr lvl="3"/>
            <a:r>
              <a:rPr lang="en-US">
                <a:solidFill>
                  <a:prstClr val="white"/>
                </a:solidFill>
              </a:rPr>
              <a:t>Mask Photo: </a:t>
            </a:r>
            <a:r>
              <a:rPr lang="en-US">
                <a:hlinkClick r:id="rId12" tooltip="https://pragmaticprophecy.com/category/community-health/coronavirus-covid-19/"/>
              </a:rPr>
              <a:t>This Photo</a:t>
            </a:r>
            <a:r>
              <a:rPr lang="en-US"/>
              <a:t> by Unknown Author is licensed under </a:t>
            </a:r>
            <a:r>
              <a:rPr lang="en-US">
                <a:hlinkClick r:id="rId5" tooltip="https://creativecommons.org/licenses/by-sa/3.0/"/>
              </a:rPr>
              <a:t>CC BY-SA</a:t>
            </a:r>
            <a:endParaRPr lang="en-US"/>
          </a:p>
        </p:txBody>
      </p:sp>
    </p:spTree>
    <p:extLst>
      <p:ext uri="{BB962C8B-B14F-4D97-AF65-F5344CB8AC3E}">
        <p14:creationId xmlns:p14="http://schemas.microsoft.com/office/powerpoint/2010/main" val="274719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0000" y="641444"/>
            <a:ext cx="10749654" cy="3370997"/>
          </a:xfrm>
        </p:spPr>
        <p:txBody>
          <a:bodyPr>
            <a:noAutofit/>
          </a:bodyPr>
          <a:lstStyle/>
          <a:p>
            <a:pPr algn="ctr"/>
            <a:r>
              <a:rPr lang="en-US" sz="3400">
                <a:solidFill>
                  <a:schemeClr val="tx1"/>
                </a:solidFill>
              </a:rPr>
              <a:t> </a:t>
            </a:r>
            <a:r>
              <a:rPr lang="en-US" sz="6000">
                <a:solidFill>
                  <a:schemeClr val="tx1"/>
                </a:solidFill>
              </a:rPr>
              <a:t>What are examples of </a:t>
            </a:r>
            <a:br>
              <a:rPr lang="en-US" sz="6000">
                <a:solidFill>
                  <a:schemeClr val="tx1"/>
                </a:solidFill>
              </a:rPr>
            </a:br>
            <a:r>
              <a:rPr lang="en-US" sz="6000">
                <a:solidFill>
                  <a:schemeClr val="tx1"/>
                </a:solidFill>
              </a:rPr>
              <a:t>the Rule of Law</a:t>
            </a:r>
            <a:br>
              <a:rPr lang="en-US" sz="6000">
                <a:solidFill>
                  <a:schemeClr val="tx1"/>
                </a:solidFill>
              </a:rPr>
            </a:br>
            <a:r>
              <a:rPr lang="en-US" sz="6000">
                <a:solidFill>
                  <a:schemeClr val="tx1"/>
                </a:solidFill>
              </a:rPr>
              <a:t> in daily life?</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5</a:t>
            </a:fld>
            <a:endParaRPr lang="en-US"/>
          </a:p>
        </p:txBody>
      </p:sp>
    </p:spTree>
    <p:extLst>
      <p:ext uri="{BB962C8B-B14F-4D97-AF65-F5344CB8AC3E}">
        <p14:creationId xmlns:p14="http://schemas.microsoft.com/office/powerpoint/2010/main" val="198320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64EE-CC3B-473F-980F-1725A334C99A}"/>
              </a:ext>
            </a:extLst>
          </p:cNvPr>
          <p:cNvSpPr>
            <a:spLocks noGrp="1"/>
          </p:cNvSpPr>
          <p:nvPr>
            <p:ph type="title"/>
          </p:nvPr>
        </p:nvSpPr>
        <p:spPr>
          <a:xfrm>
            <a:off x="438939" y="207512"/>
            <a:ext cx="10571998" cy="970450"/>
          </a:xfrm>
        </p:spPr>
        <p:txBody>
          <a:bodyPr/>
          <a:lstStyle/>
          <a:p>
            <a:r>
              <a:rPr lang="en-US"/>
              <a:t>The Rule of Law in Daily Life</a:t>
            </a:r>
          </a:p>
        </p:txBody>
      </p:sp>
      <p:sp>
        <p:nvSpPr>
          <p:cNvPr id="3" name="Content Placeholder 2">
            <a:extLst>
              <a:ext uri="{FF2B5EF4-FFF2-40B4-BE49-F238E27FC236}">
                <a16:creationId xmlns:a16="http://schemas.microsoft.com/office/drawing/2014/main" id="{CFFF3BD2-F09D-47B0-B77B-6E1507ABF993}"/>
              </a:ext>
            </a:extLst>
          </p:cNvPr>
          <p:cNvSpPr>
            <a:spLocks noGrp="1"/>
          </p:cNvSpPr>
          <p:nvPr>
            <p:ph idx="1"/>
          </p:nvPr>
        </p:nvSpPr>
        <p:spPr>
          <a:xfrm>
            <a:off x="83405" y="2309315"/>
            <a:ext cx="4490384" cy="3960498"/>
          </a:xfrm>
        </p:spPr>
        <p:txBody>
          <a:bodyPr>
            <a:normAutofit/>
          </a:bodyPr>
          <a:lstStyle/>
          <a:p>
            <a:r>
              <a:rPr lang="en-US" sz="2400"/>
              <a:t>The Rule of Law affects our daily lives… </a:t>
            </a:r>
            <a:endParaRPr lang="en-US" sz="2400">
              <a:highlight>
                <a:srgbClr val="FFFF00"/>
              </a:highlight>
            </a:endParaRPr>
          </a:p>
          <a:p>
            <a:pPr lvl="1"/>
            <a:r>
              <a:rPr lang="en-US" sz="2400"/>
              <a:t>Grocery stores</a:t>
            </a:r>
          </a:p>
          <a:p>
            <a:pPr lvl="1"/>
            <a:r>
              <a:rPr lang="en-US" sz="2400"/>
              <a:t>Transportation</a:t>
            </a:r>
          </a:p>
          <a:p>
            <a:pPr lvl="1"/>
            <a:r>
              <a:rPr lang="en-US" sz="2400"/>
              <a:t>School</a:t>
            </a:r>
          </a:p>
          <a:p>
            <a:pPr lvl="1"/>
            <a:r>
              <a:rPr lang="en-US" sz="2400"/>
              <a:t>Sports</a:t>
            </a:r>
          </a:p>
          <a:p>
            <a:pPr lvl="1"/>
            <a:r>
              <a:rPr lang="en-US" sz="2400"/>
              <a:t>Internet and social media</a:t>
            </a:r>
          </a:p>
          <a:p>
            <a:pPr marL="228600" lvl="1" indent="0">
              <a:buNone/>
            </a:pPr>
            <a:endParaRPr lang="en-US"/>
          </a:p>
        </p:txBody>
      </p:sp>
      <p:sp>
        <p:nvSpPr>
          <p:cNvPr id="4" name="Slide Number Placeholder 3">
            <a:extLst>
              <a:ext uri="{FF2B5EF4-FFF2-40B4-BE49-F238E27FC236}">
                <a16:creationId xmlns:a16="http://schemas.microsoft.com/office/drawing/2014/main" id="{F4497784-59D5-4784-969D-CC78B16A5D17}"/>
              </a:ext>
            </a:extLst>
          </p:cNvPr>
          <p:cNvSpPr>
            <a:spLocks noGrp="1"/>
          </p:cNvSpPr>
          <p:nvPr>
            <p:ph type="sldNum" sz="quarter" idx="12"/>
          </p:nvPr>
        </p:nvSpPr>
        <p:spPr/>
        <p:txBody>
          <a:bodyPr/>
          <a:lstStyle/>
          <a:p>
            <a:fld id="{A2DCA3DC-A2B0-4716-BFF7-71638408CED8}" type="slidenum">
              <a:rPr lang="en-US" smtClean="0"/>
              <a:t>6</a:t>
            </a:fld>
            <a:endParaRPr lang="en-US"/>
          </a:p>
        </p:txBody>
      </p:sp>
      <p:pic>
        <p:nvPicPr>
          <p:cNvPr id="13" name="Picture 12">
            <a:extLst>
              <a:ext uri="{FF2B5EF4-FFF2-40B4-BE49-F238E27FC236}">
                <a16:creationId xmlns:a16="http://schemas.microsoft.com/office/drawing/2014/main" id="{142056C3-9C9D-4614-AE07-0A0B2E5A8B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16529" y="1256304"/>
            <a:ext cx="3535622" cy="2357081"/>
          </a:xfrm>
          <a:prstGeom prst="rect">
            <a:avLst/>
          </a:prstGeom>
        </p:spPr>
      </p:pic>
      <p:pic>
        <p:nvPicPr>
          <p:cNvPr id="7" name="Picture 6">
            <a:extLst>
              <a:ext uri="{FF2B5EF4-FFF2-40B4-BE49-F238E27FC236}">
                <a16:creationId xmlns:a16="http://schemas.microsoft.com/office/drawing/2014/main" id="{844F247D-EE14-4801-8ABB-1495C99F431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84382" y="3112617"/>
            <a:ext cx="3241290" cy="2500604"/>
          </a:xfrm>
          <a:prstGeom prst="rect">
            <a:avLst/>
          </a:prstGeom>
        </p:spPr>
      </p:pic>
      <p:pic>
        <p:nvPicPr>
          <p:cNvPr id="14" name="Picture 13">
            <a:extLst>
              <a:ext uri="{FF2B5EF4-FFF2-40B4-BE49-F238E27FC236}">
                <a16:creationId xmlns:a16="http://schemas.microsoft.com/office/drawing/2014/main" id="{36F47645-ADF3-48AF-856A-02D1C00F59B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99041" y="4794795"/>
            <a:ext cx="3094891" cy="2097320"/>
          </a:xfrm>
          <a:prstGeom prst="rect">
            <a:avLst/>
          </a:prstGeom>
        </p:spPr>
      </p:pic>
      <p:pic>
        <p:nvPicPr>
          <p:cNvPr id="10" name="Picture 9">
            <a:extLst>
              <a:ext uri="{FF2B5EF4-FFF2-40B4-BE49-F238E27FC236}">
                <a16:creationId xmlns:a16="http://schemas.microsoft.com/office/drawing/2014/main" id="{3C8CB17F-776E-4837-8928-7654A08F0FA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273725" y="4913066"/>
            <a:ext cx="3241289" cy="1785098"/>
          </a:xfrm>
          <a:prstGeom prst="rect">
            <a:avLst/>
          </a:prstGeom>
        </p:spPr>
      </p:pic>
      <p:pic>
        <p:nvPicPr>
          <p:cNvPr id="17" name="Picture 16">
            <a:extLst>
              <a:ext uri="{FF2B5EF4-FFF2-40B4-BE49-F238E27FC236}">
                <a16:creationId xmlns:a16="http://schemas.microsoft.com/office/drawing/2014/main" id="{47098252-AF3C-45CB-93D8-99B1DC1C8782}"/>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618760" y="1663590"/>
            <a:ext cx="1683629" cy="2357081"/>
          </a:xfrm>
          <a:prstGeom prst="rect">
            <a:avLst/>
          </a:prstGeom>
        </p:spPr>
      </p:pic>
    </p:spTree>
    <p:extLst>
      <p:ext uri="{BB962C8B-B14F-4D97-AF65-F5344CB8AC3E}">
        <p14:creationId xmlns:p14="http://schemas.microsoft.com/office/powerpoint/2010/main" val="336812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815291" y="1416594"/>
            <a:ext cx="10561418" cy="2223140"/>
          </a:xfrm>
        </p:spPr>
        <p:txBody>
          <a:bodyPr>
            <a:noAutofit/>
          </a:bodyPr>
          <a:lstStyle/>
          <a:p>
            <a:pPr algn="ctr"/>
            <a:r>
              <a:rPr lang="en-US" sz="6600">
                <a:solidFill>
                  <a:schemeClr val="tx1"/>
                </a:solidFill>
              </a:rPr>
              <a:t>Does the Rule </a:t>
            </a:r>
            <a:br>
              <a:rPr lang="en-US" sz="6600">
                <a:solidFill>
                  <a:schemeClr val="tx1"/>
                </a:solidFill>
              </a:rPr>
            </a:br>
            <a:r>
              <a:rPr lang="en-US" sz="6600">
                <a:solidFill>
                  <a:schemeClr val="tx1"/>
                </a:solidFill>
              </a:rPr>
              <a:t>of Law matter?</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7</a:t>
            </a:fld>
            <a:endParaRPr lang="en-US"/>
          </a:p>
        </p:txBody>
      </p:sp>
    </p:spTree>
    <p:extLst>
      <p:ext uri="{BB962C8B-B14F-4D97-AF65-F5344CB8AC3E}">
        <p14:creationId xmlns:p14="http://schemas.microsoft.com/office/powerpoint/2010/main" val="412170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4725-47BA-47B8-BB82-25919487E22E}"/>
              </a:ext>
            </a:extLst>
          </p:cNvPr>
          <p:cNvSpPr>
            <a:spLocks noGrp="1"/>
          </p:cNvSpPr>
          <p:nvPr>
            <p:ph type="title"/>
          </p:nvPr>
        </p:nvSpPr>
        <p:spPr>
          <a:xfrm>
            <a:off x="273776" y="434999"/>
            <a:ext cx="11209718" cy="1380788"/>
          </a:xfrm>
        </p:spPr>
        <p:txBody>
          <a:bodyPr>
            <a:normAutofit fontScale="90000"/>
          </a:bodyPr>
          <a:lstStyle/>
          <a:p>
            <a:br>
              <a:rPr lang="en-US" b="0">
                <a:solidFill>
                  <a:schemeClr val="tx1"/>
                </a:solidFill>
              </a:rPr>
            </a:br>
            <a:r>
              <a:rPr lang="en-US" sz="4400">
                <a:cs typeface="Arial" panose="020B0604020202020204" pitchFamily="34" charset="0"/>
              </a:rPr>
              <a:t>Does the Rule of Law matter?</a:t>
            </a:r>
            <a:br>
              <a:rPr lang="en-US" b="0">
                <a:solidFill>
                  <a:schemeClr val="tx1"/>
                </a:solidFill>
              </a:rPr>
            </a:br>
            <a:endParaRPr lang="en-US">
              <a:solidFill>
                <a:schemeClr val="tx1"/>
              </a:solidFill>
            </a:endParaRPr>
          </a:p>
        </p:txBody>
      </p:sp>
      <p:sp>
        <p:nvSpPr>
          <p:cNvPr id="8" name="Content Placeholder 7">
            <a:extLst>
              <a:ext uri="{FF2B5EF4-FFF2-40B4-BE49-F238E27FC236}">
                <a16:creationId xmlns:a16="http://schemas.microsoft.com/office/drawing/2014/main" id="{9A0C7758-1FC4-4D74-8628-D0870F563FF2}"/>
              </a:ext>
            </a:extLst>
          </p:cNvPr>
          <p:cNvSpPr>
            <a:spLocks noGrp="1"/>
          </p:cNvSpPr>
          <p:nvPr>
            <p:ph sz="half" idx="2"/>
          </p:nvPr>
        </p:nvSpPr>
        <p:spPr>
          <a:xfrm>
            <a:off x="172279" y="2222387"/>
            <a:ext cx="5706356" cy="4351338"/>
          </a:xfrm>
        </p:spPr>
        <p:txBody>
          <a:bodyPr>
            <a:normAutofit/>
          </a:bodyPr>
          <a:lstStyle/>
          <a:p>
            <a:r>
              <a:rPr lang="en-US" sz="3200">
                <a:cs typeface="Arial" panose="020B0604020202020204" pitchFamily="34" charset="0"/>
              </a:rPr>
              <a:t>Imagine if everyone in your community decided that they did not want to be bothered by traffic laws and signals, for example.  </a:t>
            </a:r>
            <a:br>
              <a:rPr lang="en-US" sz="3200">
                <a:cs typeface="Arial" panose="020B0604020202020204" pitchFamily="34" charset="0"/>
              </a:rPr>
            </a:br>
            <a:br>
              <a:rPr lang="en-US" sz="3200">
                <a:cs typeface="Arial" panose="020B0604020202020204" pitchFamily="34" charset="0"/>
              </a:rPr>
            </a:br>
            <a:r>
              <a:rPr lang="en-US" sz="3200">
                <a:cs typeface="Arial" panose="020B0604020202020204" pitchFamily="34" charset="0"/>
              </a:rPr>
              <a:t>What would happen?</a:t>
            </a:r>
          </a:p>
        </p:txBody>
      </p:sp>
      <p:sp>
        <p:nvSpPr>
          <p:cNvPr id="3" name="Slide Number Placeholder 2">
            <a:extLst>
              <a:ext uri="{FF2B5EF4-FFF2-40B4-BE49-F238E27FC236}">
                <a16:creationId xmlns:a16="http://schemas.microsoft.com/office/drawing/2014/main" id="{D578B53F-1BB8-40C0-9AA0-A118DC3A1ADC}"/>
              </a:ext>
            </a:extLst>
          </p:cNvPr>
          <p:cNvSpPr>
            <a:spLocks noGrp="1"/>
          </p:cNvSpPr>
          <p:nvPr>
            <p:ph type="sldNum" sz="quarter" idx="12"/>
          </p:nvPr>
        </p:nvSpPr>
        <p:spPr/>
        <p:txBody>
          <a:bodyPr/>
          <a:lstStyle/>
          <a:p>
            <a:fld id="{A2DCA3DC-A2B0-4716-BFF7-71638408CED8}" type="slidenum">
              <a:rPr lang="en-US" smtClean="0"/>
              <a:t>8</a:t>
            </a:fld>
            <a:endParaRPr lang="en-US"/>
          </a:p>
        </p:txBody>
      </p:sp>
      <p:pic>
        <p:nvPicPr>
          <p:cNvPr id="6" name="Picture 5">
            <a:extLst>
              <a:ext uri="{FF2B5EF4-FFF2-40B4-BE49-F238E27FC236}">
                <a16:creationId xmlns:a16="http://schemas.microsoft.com/office/drawing/2014/main" id="{D86935A1-78F7-49B1-8636-2418E1276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53787" y="2316789"/>
            <a:ext cx="5328210" cy="4256936"/>
          </a:xfrm>
          <a:prstGeom prst="rect">
            <a:avLst/>
          </a:prstGeom>
        </p:spPr>
      </p:pic>
    </p:spTree>
    <p:extLst>
      <p:ext uri="{BB962C8B-B14F-4D97-AF65-F5344CB8AC3E}">
        <p14:creationId xmlns:p14="http://schemas.microsoft.com/office/powerpoint/2010/main" val="66958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68688-693B-4707-A5FD-0A86E1CC4005}"/>
              </a:ext>
            </a:extLst>
          </p:cNvPr>
          <p:cNvSpPr>
            <a:spLocks noGrp="1"/>
          </p:cNvSpPr>
          <p:nvPr>
            <p:ph type="title"/>
          </p:nvPr>
        </p:nvSpPr>
        <p:spPr/>
        <p:txBody>
          <a:bodyPr/>
          <a:lstStyle/>
          <a:p>
            <a:r>
              <a:rPr lang="en-US">
                <a:cs typeface="Arial" panose="020B0604020202020204" pitchFamily="34" charset="0"/>
              </a:rPr>
              <a:t>The Global Impact of the Rule of Law</a:t>
            </a:r>
          </a:p>
        </p:txBody>
      </p:sp>
      <p:sp>
        <p:nvSpPr>
          <p:cNvPr id="5" name="Content Placeholder 4">
            <a:extLst>
              <a:ext uri="{FF2B5EF4-FFF2-40B4-BE49-F238E27FC236}">
                <a16:creationId xmlns:a16="http://schemas.microsoft.com/office/drawing/2014/main" id="{3BD62BE9-A4B8-417F-BD22-D18CE14E66BB}"/>
              </a:ext>
            </a:extLst>
          </p:cNvPr>
          <p:cNvSpPr>
            <a:spLocks noGrp="1"/>
          </p:cNvSpPr>
          <p:nvPr>
            <p:ph sz="half" idx="1"/>
          </p:nvPr>
        </p:nvSpPr>
        <p:spPr>
          <a:xfrm>
            <a:off x="279699" y="2295966"/>
            <a:ext cx="6185229" cy="3682508"/>
          </a:xfrm>
        </p:spPr>
        <p:txBody>
          <a:bodyPr>
            <a:normAutofit fontScale="92500" lnSpcReduction="10000"/>
          </a:bodyPr>
          <a:lstStyle/>
          <a:p>
            <a:r>
              <a:rPr lang="en-US" sz="2800"/>
              <a:t>The World Justice Project studies the rule of law in different countries.</a:t>
            </a:r>
          </a:p>
          <a:p>
            <a:r>
              <a:rPr lang="en-US" sz="2800"/>
              <a:t>Countries with strong rule of law scores tend to have…</a:t>
            </a:r>
          </a:p>
          <a:p>
            <a:pPr lvl="1"/>
            <a:r>
              <a:rPr lang="en-US" sz="2800"/>
              <a:t>higher life expectancies, </a:t>
            </a:r>
          </a:p>
          <a:p>
            <a:pPr lvl="1"/>
            <a:r>
              <a:rPr lang="en-US" sz="2800"/>
              <a:t>greater economic growth and </a:t>
            </a:r>
          </a:p>
          <a:p>
            <a:pPr lvl="1"/>
            <a:r>
              <a:rPr lang="en-US" sz="2800"/>
              <a:t>less violence.</a:t>
            </a:r>
          </a:p>
          <a:p>
            <a:pPr marL="0" indent="0">
              <a:buNone/>
            </a:pPr>
            <a:endParaRPr lang="en-US">
              <a:latin typeface="Arial" panose="020B0604020202020204" pitchFamily="34" charset="0"/>
            </a:endParaRPr>
          </a:p>
        </p:txBody>
      </p:sp>
      <p:pic>
        <p:nvPicPr>
          <p:cNvPr id="8" name="Picture 4" descr="Brussels Launch: WJP Rule of Law Index 2020 | World Justice Project">
            <a:extLst>
              <a:ext uri="{FF2B5EF4-FFF2-40B4-BE49-F238E27FC236}">
                <a16:creationId xmlns:a16="http://schemas.microsoft.com/office/drawing/2014/main" id="{A6D994DB-723D-4B68-9947-9C849E7A76D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7702" y="2295966"/>
            <a:ext cx="4357253" cy="36825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9CE25C4-E0F5-4F5F-8568-2C72CBDD56A5}"/>
              </a:ext>
            </a:extLst>
          </p:cNvPr>
          <p:cNvSpPr>
            <a:spLocks noGrp="1"/>
          </p:cNvSpPr>
          <p:nvPr>
            <p:ph type="sldNum" sz="quarter" idx="12"/>
          </p:nvPr>
        </p:nvSpPr>
        <p:spPr/>
        <p:txBody>
          <a:bodyPr/>
          <a:lstStyle/>
          <a:p>
            <a:fld id="{A2DCA3DC-A2B0-4716-BFF7-71638408CED8}" type="slidenum">
              <a:rPr lang="en-US" smtClean="0"/>
              <a:t>9</a:t>
            </a:fld>
            <a:endParaRPr lang="en-US"/>
          </a:p>
        </p:txBody>
      </p:sp>
      <p:sp>
        <p:nvSpPr>
          <p:cNvPr id="3" name="Rectangle 2">
            <a:extLst>
              <a:ext uri="{FF2B5EF4-FFF2-40B4-BE49-F238E27FC236}">
                <a16:creationId xmlns:a16="http://schemas.microsoft.com/office/drawing/2014/main" id="{690DDEFE-5E8A-4C09-8993-FCDB278943DA}"/>
              </a:ext>
            </a:extLst>
          </p:cNvPr>
          <p:cNvSpPr/>
          <p:nvPr/>
        </p:nvSpPr>
        <p:spPr>
          <a:xfrm>
            <a:off x="193638" y="6114099"/>
            <a:ext cx="11446136" cy="523220"/>
          </a:xfrm>
          <a:prstGeom prst="rect">
            <a:avLst/>
          </a:prstGeom>
        </p:spPr>
        <p:txBody>
          <a:bodyPr wrap="square">
            <a:spAutoFit/>
          </a:bodyPr>
          <a:lstStyle/>
          <a:p>
            <a:r>
              <a:rPr lang="en-US" sz="1400"/>
              <a:t>The World Justice Project (WJP) </a:t>
            </a:r>
            <a:r>
              <a:rPr lang="en-US" sz="1400" i="1"/>
              <a:t>Rule of Law Index 2020, </a:t>
            </a:r>
            <a:r>
              <a:rPr lang="en-US" sz="1400"/>
              <a:t>available at</a:t>
            </a:r>
            <a:r>
              <a:rPr lang="en-US" sz="1400" i="1"/>
              <a:t> </a:t>
            </a:r>
            <a:r>
              <a:rPr lang="en-US" sz="1400" i="1">
                <a:hlinkClick r:id="rId4"/>
              </a:rPr>
              <a:t>https://worldjusticeproject.org/sites/default/files/documents/WJP%20Insights%202020%20-%20Online%20.pdf</a:t>
            </a:r>
            <a:r>
              <a:rPr lang="en-US" sz="1400" i="1"/>
              <a:t>  </a:t>
            </a:r>
          </a:p>
        </p:txBody>
      </p:sp>
    </p:spTree>
    <p:extLst>
      <p:ext uri="{BB962C8B-B14F-4D97-AF65-F5344CB8AC3E}">
        <p14:creationId xmlns:p14="http://schemas.microsoft.com/office/powerpoint/2010/main" val="3269659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F1D75B48E55D4F9C24A7F124456FA1" ma:contentTypeVersion="9" ma:contentTypeDescription="Create a new document." ma:contentTypeScope="" ma:versionID="fcc2e5a452291300821daeec3de16429">
  <xsd:schema xmlns:xsd="http://www.w3.org/2001/XMLSchema" xmlns:xs="http://www.w3.org/2001/XMLSchema" xmlns:p="http://schemas.microsoft.com/office/2006/metadata/properties" xmlns:ns3="2b8ad10c-837b-40f5-b9b4-fd5c9c9bec1f" xmlns:ns4="34b09bde-e11e-4fee-a2f6-72cb98af25c6" targetNamespace="http://schemas.microsoft.com/office/2006/metadata/properties" ma:root="true" ma:fieldsID="d974e8496b4ef1271fc1a00a833076c2" ns3:_="" ns4:_="">
    <xsd:import namespace="2b8ad10c-837b-40f5-b9b4-fd5c9c9bec1f"/>
    <xsd:import namespace="34b09bde-e11e-4fee-a2f6-72cb98af25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ad10c-837b-40f5-b9b4-fd5c9c9be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09bde-e11e-4fee-a2f6-72cb98af25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C1C5E-AD5C-4D6C-9BFF-050C2E66642C}">
  <ds:schemaRefs>
    <ds:schemaRef ds:uri="http://schemas.microsoft.com/sharepoint/v3/contenttype/forms"/>
  </ds:schemaRefs>
</ds:datastoreItem>
</file>

<file path=customXml/itemProps2.xml><?xml version="1.0" encoding="utf-8"?>
<ds:datastoreItem xmlns:ds="http://schemas.openxmlformats.org/officeDocument/2006/customXml" ds:itemID="{19D951E2-7736-4FEB-943F-E0A9B9F7608B}">
  <ds:schemaRefs>
    <ds:schemaRef ds:uri="2b8ad10c-837b-40f5-b9b4-fd5c9c9bec1f"/>
    <ds:schemaRef ds:uri="34b09bde-e11e-4fee-a2f6-72cb98af25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C44344-F713-4D44-8F61-57CA3ED3EDAC}">
  <ds:schemaRefs>
    <ds:schemaRef ds:uri="2b8ad10c-837b-40f5-b9b4-fd5c9c9bec1f"/>
    <ds:schemaRef ds:uri="34b09bde-e11e-4fee-a2f6-72cb98af25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50</TotalTime>
  <Words>7218</Words>
  <Application>Microsoft Office PowerPoint</Application>
  <PresentationFormat>Widescreen</PresentationFormat>
  <Paragraphs>460</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Quotable</vt:lpstr>
      <vt:lpstr>Law Day 2021 </vt:lpstr>
      <vt:lpstr>PowerPoint Presentation</vt:lpstr>
      <vt:lpstr>What is the Rule of Law?</vt:lpstr>
      <vt:lpstr>What is the Rule of Law?</vt:lpstr>
      <vt:lpstr> What are examples of  the Rule of Law  in daily life?</vt:lpstr>
      <vt:lpstr>The Rule of Law in Daily Life</vt:lpstr>
      <vt:lpstr>Does the Rule  of Law matter?</vt:lpstr>
      <vt:lpstr> Does the Rule of Law matter? </vt:lpstr>
      <vt:lpstr>The Global Impact of the Rule of Law</vt:lpstr>
      <vt:lpstr>PowerPoint Presentation</vt:lpstr>
      <vt:lpstr>  Rule of Law Principles</vt:lpstr>
      <vt:lpstr>Roadmap: Four Rule of Law Principles</vt:lpstr>
      <vt:lpstr>Principle One  An Independent Judiciary and  Fair and Impartial Judges</vt:lpstr>
      <vt:lpstr>Principle One: An Independent Judiciary and Fair and Impartial Judges</vt:lpstr>
      <vt:lpstr>Principle One: An Independent Judiciary and Fair and Impartial Judges</vt:lpstr>
      <vt:lpstr>Principle One: An Independent Judiciary and Fair and Impartial Judges</vt:lpstr>
      <vt:lpstr>Case Study: Marbury v. Madison (1803)</vt:lpstr>
      <vt:lpstr>Key Takeaways: An Independent Judiciary and Fair and Impartial Judges</vt:lpstr>
      <vt:lpstr>Key Takeaways: An Independent Judiciary and Fair and Impartial Judges</vt:lpstr>
      <vt:lpstr>Questions for Discussion</vt:lpstr>
      <vt:lpstr>Principle Two  Openly Shared and Fairly Enforced Laws</vt:lpstr>
      <vt:lpstr>Principle Two: Openly Shared and Fairly Enforced Laws</vt:lpstr>
      <vt:lpstr>Principle Two: Openly Shared and Fairly Enforced Laws</vt:lpstr>
      <vt:lpstr>Case Study: Bouie v. City of Columbia (1964)</vt:lpstr>
      <vt:lpstr>Key Takeaways: Openly Shared and Fairly Enforced Laws</vt:lpstr>
      <vt:lpstr>Key Takeaways: Openly Shared and Fairly Enforced Laws</vt:lpstr>
      <vt:lpstr>Key Takeaways: Openly Shared and Fairly Enforced Laws</vt:lpstr>
      <vt:lpstr>Questions for Discussion</vt:lpstr>
      <vt:lpstr>Principle Three   Equal Treatment  under the Law</vt:lpstr>
      <vt:lpstr>Principle Three: Equal Treatment under the Law</vt:lpstr>
      <vt:lpstr>Principle Three: Equal Treatment under the Law</vt:lpstr>
      <vt:lpstr>Case Study: Batson v. Kentucky (1986)</vt:lpstr>
      <vt:lpstr>Key Takeaways: Equal Treatment under the Law</vt:lpstr>
      <vt:lpstr>Questions for Discussion</vt:lpstr>
      <vt:lpstr>   Principle Four  Government Power Is Constrained by Publicly Promulgated Laws</vt:lpstr>
      <vt:lpstr>Principle Four: Government Power Is Constrained by Publicly Promulgated Laws</vt:lpstr>
      <vt:lpstr>Principle Four: Government Power Is Constrained by Publicly Promulgated Laws</vt:lpstr>
      <vt:lpstr>Case Study One: Spiro Agnew</vt:lpstr>
      <vt:lpstr>Case Study Two:  United States v. Peewee Coal (1951)</vt:lpstr>
      <vt:lpstr>Key Takeaways: Government Power Is Constrained by Publicly Promulgated Laws</vt:lpstr>
      <vt:lpstr>Key Takeaways: Government Power Is Constrained by Publicly Promulgated Laws</vt:lpstr>
      <vt:lpstr>Questions for Discussion</vt:lpstr>
      <vt:lpstr>The Rule of Law in the COVID-19 Pandemic </vt:lpstr>
      <vt:lpstr> How has the Rule of Law affected your life during the pandemic?</vt:lpstr>
      <vt:lpstr>Acknowledgments </vt:lpstr>
      <vt:lpstr>Contact Us</vt:lpstr>
      <vt:lpstr>Images Cited</vt:lpstr>
      <vt:lpstr>Images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Day 2021:  Advancing the Rule of Law, Now</dc:title>
  <dc:creator>Richardson, Lauren (x2272)</dc:creator>
  <cp:lastModifiedBy>Adriana Mark</cp:lastModifiedBy>
  <cp:revision>10</cp:revision>
  <dcterms:created xsi:type="dcterms:W3CDTF">2021-03-31T00:13:32Z</dcterms:created>
  <dcterms:modified xsi:type="dcterms:W3CDTF">2021-04-28T22:46:51Z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0x0101006CF1D75B48E55D4F9C24A7F124456FA1</vt:lpwstr>
  </property>
</Properties>
</file>